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 name="Shape 1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 name="Shape 1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1" name="Shape 1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 name="Shape 1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ru"/>
              <a:t>Пример с двумя потоками и разделяемой переменной, когда один из потоков кеширует ее значение</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 name="Shape 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2" name="Shape 1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9" name="Shape 1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2" name="Shape 1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5" name="Shape 2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1" name="Shape 2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ru"/>
              <a:t>Fail-fast-обнаружение у итераторов так же не являются полностью безопасным, ибо при этом не производится синхронизация внутреннего счетчика (trade-off надежности с производительностью)</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9" name="Shape 2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ru"/>
              <a:t>weakly consistent - видны элементы на момент начала итерирования и, возможно (но не гарантированно), измененные элементы</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Shape 2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5" name="Shape 2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ru"/>
              <a:t>Детали - см. главу 5.5</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Shape 2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1" name="Shape 2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8" name="Shape 2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Shape 2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5" name="Shape 2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Shape 2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2" name="Shape 2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Shape 2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9" name="Shape 2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5" name="Shape 2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Shape 2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2" name="Shape 2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Shape 2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8" name="Shape 2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Shape 2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5" name="Shape 2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 name="Shape 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1" name="Shape 3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Shape 3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9" name="Shape 3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Shape 3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5" name="Shape 3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Shape 3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1" name="Shape 3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Shape 3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7" name="Shape 3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Shape 3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4" name="Shape 3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Shape 3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0" name="Shape 3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Shape 3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6" name="Shape 3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Shape 3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2" name="Shape 3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ru"/>
              <a:t>https://www.youtube.com/watch?v=4dCmfZID_SM&amp;feature=youtu.be&amp;t=1h45m55s</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Shape 3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9" name="Shape 3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Shape 3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5" name="Shape 3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Shape 3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1" name="Shape 3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Shape 3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8" name="Shape 3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Shape 3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4" name="Shape 3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Shape 3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1" name="Shape 3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Shape 3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9" name="Shape 3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Shape 4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5" name="Shape 4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Shape 4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1" name="Shape 4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Shape 4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7" name="Shape 4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Shape 4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3" name="Shape 4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Shape 4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9" name="Shape 4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Shape 4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5" name="Shape 4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Shape 4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2" name="Shape 4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Shape 4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8" name="Shape 4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spcBef>
                <a:spcPts val="0"/>
              </a:spcBef>
              <a:buNone/>
              <a:defRPr sz="1000">
                <a:solidFill>
                  <a:schemeClr val="dk2"/>
                </a:solidFill>
              </a:defRPr>
            </a:lvl1pPr>
            <a:lvl2pPr lvl="1" algn="r">
              <a:spcBef>
                <a:spcPts val="0"/>
              </a:spcBef>
              <a:buNone/>
              <a:defRPr sz="1000">
                <a:solidFill>
                  <a:schemeClr val="dk2"/>
                </a:solidFill>
              </a:defRPr>
            </a:lvl2pPr>
            <a:lvl3pPr lvl="2" algn="r">
              <a:spcBef>
                <a:spcPts val="0"/>
              </a:spcBef>
              <a:buNone/>
              <a:defRPr sz="1000">
                <a:solidFill>
                  <a:schemeClr val="dk2"/>
                </a:solidFill>
              </a:defRPr>
            </a:lvl3pPr>
            <a:lvl4pPr lvl="3" algn="r">
              <a:spcBef>
                <a:spcPts val="0"/>
              </a:spcBef>
              <a:buNone/>
              <a:defRPr sz="1000">
                <a:solidFill>
                  <a:schemeClr val="dk2"/>
                </a:solidFill>
              </a:defRPr>
            </a:lvl4pPr>
            <a:lvl5pPr lvl="4" algn="r">
              <a:spcBef>
                <a:spcPts val="0"/>
              </a:spcBef>
              <a:buNone/>
              <a:defRPr sz="1000">
                <a:solidFill>
                  <a:schemeClr val="dk2"/>
                </a:solidFill>
              </a:defRPr>
            </a:lvl5pPr>
            <a:lvl6pPr lvl="5" algn="r">
              <a:spcBef>
                <a:spcPts val="0"/>
              </a:spcBef>
              <a:buNone/>
              <a:defRPr sz="1000">
                <a:solidFill>
                  <a:schemeClr val="dk2"/>
                </a:solidFill>
              </a:defRPr>
            </a:lvl6pPr>
            <a:lvl7pPr lvl="6" algn="r">
              <a:spcBef>
                <a:spcPts val="0"/>
              </a:spcBef>
              <a:buNone/>
              <a:defRPr sz="1000">
                <a:solidFill>
                  <a:schemeClr val="dk2"/>
                </a:solidFill>
              </a:defRPr>
            </a:lvl7pPr>
            <a:lvl8pPr lvl="7" algn="r">
              <a:spcBef>
                <a:spcPts val="0"/>
              </a:spcBef>
              <a:buNone/>
              <a:defRPr sz="1000">
                <a:solidFill>
                  <a:schemeClr val="dk2"/>
                </a:solidFill>
              </a:defRPr>
            </a:lvl8pPr>
            <a:lvl9pPr lvl="8" algn="r">
              <a:spcBef>
                <a:spcPts val="0"/>
              </a:spcBef>
              <a:buNone/>
              <a:defRPr sz="1000">
                <a:solidFill>
                  <a:schemeClr val="dk2"/>
                </a:solidFill>
              </a:defRPr>
            </a:lvl9pPr>
          </a:lstStyle>
          <a:p>
            <a:pPr indent="0" lvl="0" marL="0">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ru.wikipedia.org/wiki/%D0%97%D0%B0%D0%B4%D0%B0%D1%87%D0%B0_%D0%BE%D0%B1_%D0%BE%D0%B1%D0%B5%D0%B4%D0%B0%D1%8E%D1%89%D0%B8%D1%85_%D1%84%D0%B8%D0%BB%D0%BE%D1%81%D0%BE%D1%84%D0%B0%D1%85" TargetMode="Externa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png"/><Relationship Id="rId4" Type="http://schemas.openxmlformats.org/officeDocument/2006/relationships/image" Target="../media/image1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DD2D"/>
        </a:solidFill>
      </p:bgPr>
    </p:bg>
    <p:spTree>
      <p:nvGrpSpPr>
        <p:cNvPr id="53" name="Shape 53"/>
        <p:cNvGrpSpPr/>
        <p:nvPr/>
      </p:nvGrpSpPr>
      <p:grpSpPr>
        <a:xfrm>
          <a:off x="0" y="0"/>
          <a:ext cx="0" cy="0"/>
          <a:chOff x="0" y="0"/>
          <a:chExt cx="0" cy="0"/>
        </a:xfrm>
      </p:grpSpPr>
      <p:sp>
        <p:nvSpPr>
          <p:cNvPr id="54" name="Shape 5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t/>
            </a:r>
            <a:endParaRPr/>
          </a:p>
          <a:p>
            <a:pPr indent="0" lvl="0" marL="0" rtl="0">
              <a:spcBef>
                <a:spcPts val="0"/>
              </a:spcBef>
              <a:spcAft>
                <a:spcPts val="0"/>
              </a:spcAft>
              <a:buNone/>
            </a:pPr>
            <a:r>
              <a:t/>
            </a:r>
            <a:endParaRPr/>
          </a:p>
        </p:txBody>
      </p:sp>
      <p:sp>
        <p:nvSpPr>
          <p:cNvPr id="55" name="Shape 5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ru" sz="4200"/>
              <a:t>Параллельное программирование</a:t>
            </a:r>
            <a:endParaRPr sz="4200"/>
          </a:p>
        </p:txBody>
      </p:sp>
      <p:pic>
        <p:nvPicPr>
          <p:cNvPr descr="gerb.png" id="56" name="Shape 56"/>
          <p:cNvPicPr preferRelativeResize="0"/>
          <p:nvPr/>
        </p:nvPicPr>
        <p:blipFill>
          <a:blip r:embed="rId3">
            <a:alphaModFix/>
          </a:blip>
          <a:stretch>
            <a:fillRect/>
          </a:stretch>
        </p:blipFill>
        <p:spPr>
          <a:xfrm>
            <a:off x="3745750" y="1156451"/>
            <a:ext cx="1652499" cy="14712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3D4E6"/>
        </a:solidFill>
      </p:bgPr>
    </p:bg>
    <p:spTree>
      <p:nvGrpSpPr>
        <p:cNvPr id="109" name="Shape 109"/>
        <p:cNvGrpSpPr/>
        <p:nvPr/>
      </p:nvGrpSpPr>
      <p:grpSpPr>
        <a:xfrm>
          <a:off x="0" y="0"/>
          <a:ext cx="0" cy="0"/>
          <a:chOff x="0" y="0"/>
          <a:chExt cx="0" cy="0"/>
        </a:xfrm>
      </p:grpSpPr>
      <p:sp>
        <p:nvSpPr>
          <p:cNvPr id="110" name="Shape 110"/>
          <p:cNvSpPr txBox="1"/>
          <p:nvPr>
            <p:ph type="title"/>
          </p:nvPr>
        </p:nvSpPr>
        <p:spPr>
          <a:xfrm>
            <a:off x="311700" y="279700"/>
            <a:ext cx="8520600" cy="572700"/>
          </a:xfrm>
          <a:prstGeom prst="rect">
            <a:avLst/>
          </a:prstGeom>
          <a:solidFill>
            <a:srgbClr val="FFDD2D"/>
          </a:solidFill>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ru">
                <a:solidFill>
                  <a:schemeClr val="dk2"/>
                </a:solidFill>
              </a:rPr>
              <a:t>Потокобезопасность</a:t>
            </a:r>
            <a:endParaRPr>
              <a:solidFill>
                <a:schemeClr val="dk2"/>
              </a:solidFill>
            </a:endParaRPr>
          </a:p>
        </p:txBody>
      </p:sp>
      <p:sp>
        <p:nvSpPr>
          <p:cNvPr id="111" name="Shape 111"/>
          <p:cNvSpPr txBox="1"/>
          <p:nvPr/>
        </p:nvSpPr>
        <p:spPr>
          <a:xfrm>
            <a:off x="311700" y="952575"/>
            <a:ext cx="8520600" cy="3922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ru" sz="1500"/>
              <a:t>Способы обеспечения потокобезопасности классов:</a:t>
            </a:r>
            <a:endParaRPr sz="1500"/>
          </a:p>
          <a:p>
            <a:pPr indent="-323850" lvl="0" marL="457200" rtl="0">
              <a:spcBef>
                <a:spcPts val="0"/>
              </a:spcBef>
              <a:spcAft>
                <a:spcPts val="0"/>
              </a:spcAft>
              <a:buSzPts val="1500"/>
              <a:buAutoNum type="arabicPeriod"/>
            </a:pPr>
            <a:r>
              <a:rPr lang="ru" sz="1500"/>
              <a:t>Отсутствие состояния. При выполнении такого кода все переменные являются локальными, а класс - всегда потокобезопасным.</a:t>
            </a:r>
            <a:endParaRPr sz="1500"/>
          </a:p>
          <a:p>
            <a:pPr indent="-323850" lvl="0" marL="457200" rtl="0">
              <a:spcBef>
                <a:spcPts val="0"/>
              </a:spcBef>
              <a:spcAft>
                <a:spcPts val="0"/>
              </a:spcAft>
              <a:buSzPts val="1500"/>
              <a:buAutoNum type="arabicPeriod"/>
            </a:pPr>
            <a:r>
              <a:rPr lang="ru" sz="1500"/>
              <a:t>Атомарные изменения. Атомарное изменение либо выполняется целиком, либо не выполняется вовсе с точки зрения других потоков. См. </a:t>
            </a:r>
            <a:r>
              <a:rPr lang="ru" sz="1500">
                <a:latin typeface="Consolas"/>
                <a:ea typeface="Consolas"/>
                <a:cs typeface="Consolas"/>
                <a:sym typeface="Consolas"/>
              </a:rPr>
              <a:t>java.util.concurrent.atomic</a:t>
            </a:r>
            <a:endParaRPr sz="1500"/>
          </a:p>
          <a:p>
            <a:pPr indent="-323850" lvl="0" marL="457200" rtl="0">
              <a:spcBef>
                <a:spcPts val="0"/>
              </a:spcBef>
              <a:spcAft>
                <a:spcPts val="0"/>
              </a:spcAft>
              <a:buSzPts val="1500"/>
              <a:buAutoNum type="arabicPeriod"/>
            </a:pPr>
            <a:r>
              <a:rPr lang="ru" sz="1500"/>
              <a:t>Блокировки. Выручают там, где надо производить сразу несколько изменений атомарно.</a:t>
            </a:r>
            <a:endParaRPr sz="1500"/>
          </a:p>
          <a:p>
            <a:pPr indent="0" lvl="0" marL="0" rtl="0">
              <a:spcBef>
                <a:spcPts val="0"/>
              </a:spcBef>
              <a:spcAft>
                <a:spcPts val="0"/>
              </a:spcAft>
              <a:buNone/>
            </a:pPr>
            <a:r>
              <a:t/>
            </a:r>
            <a:endParaRPr sz="1500"/>
          </a:p>
          <a:p>
            <a:pPr indent="0" lvl="0" marL="0" rtl="0">
              <a:spcBef>
                <a:spcPts val="0"/>
              </a:spcBef>
              <a:spcAft>
                <a:spcPts val="0"/>
              </a:spcAft>
              <a:buNone/>
            </a:pPr>
            <a:r>
              <a:t/>
            </a:r>
            <a:endParaRPr sz="1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3D4E6"/>
        </a:solidFill>
      </p:bgPr>
    </p:bg>
    <p:spTree>
      <p:nvGrpSpPr>
        <p:cNvPr id="115" name="Shape 115"/>
        <p:cNvGrpSpPr/>
        <p:nvPr/>
      </p:nvGrpSpPr>
      <p:grpSpPr>
        <a:xfrm>
          <a:off x="0" y="0"/>
          <a:ext cx="0" cy="0"/>
          <a:chOff x="0" y="0"/>
          <a:chExt cx="0" cy="0"/>
        </a:xfrm>
      </p:grpSpPr>
      <p:sp>
        <p:nvSpPr>
          <p:cNvPr id="116" name="Shape 116"/>
          <p:cNvSpPr txBox="1"/>
          <p:nvPr>
            <p:ph type="title"/>
          </p:nvPr>
        </p:nvSpPr>
        <p:spPr>
          <a:xfrm>
            <a:off x="311700" y="279700"/>
            <a:ext cx="8520600" cy="572700"/>
          </a:xfrm>
          <a:prstGeom prst="rect">
            <a:avLst/>
          </a:prstGeom>
          <a:solidFill>
            <a:srgbClr val="FFDD2D"/>
          </a:solidFill>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ru">
                <a:solidFill>
                  <a:schemeClr val="dk2"/>
                </a:solidFill>
              </a:rPr>
              <a:t>Потокобезопасность</a:t>
            </a:r>
            <a:endParaRPr>
              <a:solidFill>
                <a:schemeClr val="dk2"/>
              </a:solidFill>
            </a:endParaRPr>
          </a:p>
        </p:txBody>
      </p:sp>
      <p:sp>
        <p:nvSpPr>
          <p:cNvPr id="117" name="Shape 117"/>
          <p:cNvSpPr txBox="1"/>
          <p:nvPr/>
        </p:nvSpPr>
        <p:spPr>
          <a:xfrm>
            <a:off x="311700" y="952575"/>
            <a:ext cx="8520600" cy="3922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ru" sz="1600"/>
              <a:t>Встроенные блокировки (intrinsic locks, monitor locks):</a:t>
            </a:r>
            <a:endParaRPr b="1" sz="1600"/>
          </a:p>
          <a:p>
            <a:pPr indent="0" lvl="0" marL="0">
              <a:spcBef>
                <a:spcPts val="0"/>
              </a:spcBef>
              <a:spcAft>
                <a:spcPts val="0"/>
              </a:spcAft>
              <a:buNone/>
            </a:pPr>
            <a:r>
              <a:t/>
            </a:r>
            <a:endParaRPr sz="1600"/>
          </a:p>
          <a:p>
            <a:pPr indent="0" lvl="0" marL="0">
              <a:spcBef>
                <a:spcPts val="0"/>
              </a:spcBef>
              <a:spcAft>
                <a:spcPts val="0"/>
              </a:spcAft>
              <a:buNone/>
            </a:pPr>
            <a:r>
              <a:rPr lang="ru" sz="1600"/>
              <a:t>Java предоставляет встроенный механизм синхронизации по произвольному объекту - блок </a:t>
            </a:r>
            <a:r>
              <a:rPr lang="ru" sz="1600">
                <a:latin typeface="Consolas"/>
                <a:ea typeface="Consolas"/>
                <a:cs typeface="Consolas"/>
                <a:sym typeface="Consolas"/>
              </a:rPr>
              <a:t>synchronized</a:t>
            </a:r>
            <a:r>
              <a:rPr lang="ru" sz="1600"/>
              <a:t>. Любой код, выполненный внутри </a:t>
            </a:r>
            <a:r>
              <a:rPr lang="ru" sz="1600">
                <a:latin typeface="Consolas"/>
                <a:ea typeface="Consolas"/>
                <a:cs typeface="Consolas"/>
                <a:sym typeface="Consolas"/>
              </a:rPr>
              <a:t>obj.synchronized{}</a:t>
            </a:r>
            <a:r>
              <a:rPr lang="ru" sz="1600"/>
              <a:t>, будет синхронизирован по объекту </a:t>
            </a:r>
            <a:r>
              <a:rPr lang="ru" sz="1600">
                <a:latin typeface="Consolas"/>
                <a:ea typeface="Consolas"/>
                <a:cs typeface="Consolas"/>
                <a:sym typeface="Consolas"/>
              </a:rPr>
              <a:t>obj</a:t>
            </a:r>
            <a:r>
              <a:rPr lang="ru" sz="1600"/>
              <a:t>, то есть ни один другой поток не сможет в это время получить lock на этот объект:</a:t>
            </a:r>
            <a:endParaRPr sz="1600"/>
          </a:p>
          <a:p>
            <a:pPr indent="0" lvl="0" marL="0">
              <a:spcBef>
                <a:spcPts val="0"/>
              </a:spcBef>
              <a:spcAft>
                <a:spcPts val="0"/>
              </a:spcAft>
              <a:buNone/>
            </a:pPr>
            <a:r>
              <a:t/>
            </a:r>
            <a:endParaRPr sz="1600"/>
          </a:p>
          <a:p>
            <a:pPr indent="0" lvl="0" marL="0">
              <a:spcBef>
                <a:spcPts val="0"/>
              </a:spcBef>
              <a:spcAft>
                <a:spcPts val="0"/>
              </a:spcAft>
              <a:buNone/>
            </a:pPr>
            <a:r>
              <a:t/>
            </a:r>
            <a:endParaRPr sz="1600"/>
          </a:p>
          <a:p>
            <a:pPr indent="0" lvl="0" marL="0">
              <a:spcBef>
                <a:spcPts val="0"/>
              </a:spcBef>
              <a:spcAft>
                <a:spcPts val="0"/>
              </a:spcAft>
              <a:buNone/>
            </a:pPr>
            <a:r>
              <a:t/>
            </a:r>
            <a:endParaRPr sz="1600"/>
          </a:p>
          <a:p>
            <a:pPr indent="0" lvl="0" marL="0">
              <a:spcBef>
                <a:spcPts val="0"/>
              </a:spcBef>
              <a:spcAft>
                <a:spcPts val="0"/>
              </a:spcAft>
              <a:buNone/>
            </a:pPr>
            <a:r>
              <a:t/>
            </a:r>
            <a:endParaRPr sz="1600"/>
          </a:p>
          <a:p>
            <a:pPr indent="0" lvl="0" marL="0">
              <a:spcBef>
                <a:spcPts val="0"/>
              </a:spcBef>
              <a:spcAft>
                <a:spcPts val="0"/>
              </a:spcAft>
              <a:buNone/>
            </a:pPr>
            <a:r>
              <a:rPr lang="ru" sz="1600"/>
              <a:t>Блокировка ассоциируется с потоком, поэтому поток может несколько раз входить в блоки, защищенные одним и тем же объектом.</a:t>
            </a:r>
            <a:endParaRPr sz="1600"/>
          </a:p>
          <a:p>
            <a:pPr indent="0" lvl="0" marL="0">
              <a:spcBef>
                <a:spcPts val="0"/>
              </a:spcBef>
              <a:spcAft>
                <a:spcPts val="0"/>
              </a:spcAft>
              <a:buNone/>
            </a:pPr>
            <a:r>
              <a:rPr lang="ru" sz="1600"/>
              <a:t>Тем не менее, взятая блокировка по объекту не ограничивает действия, выполняемые с самим объектом другими потоками (вызов его методов, работа с его состоянием), вне блоков </a:t>
            </a:r>
            <a:r>
              <a:rPr lang="ru" sz="1600">
                <a:latin typeface="Consolas"/>
                <a:ea typeface="Consolas"/>
                <a:cs typeface="Consolas"/>
                <a:sym typeface="Consolas"/>
              </a:rPr>
              <a:t>synchronized</a:t>
            </a:r>
            <a:r>
              <a:rPr lang="ru" sz="1600"/>
              <a:t>.</a:t>
            </a:r>
            <a:endParaRPr sz="1600"/>
          </a:p>
          <a:p>
            <a:pPr indent="0" lvl="0" marL="0" rtl="0">
              <a:spcBef>
                <a:spcPts val="0"/>
              </a:spcBef>
              <a:spcAft>
                <a:spcPts val="0"/>
              </a:spcAft>
              <a:buNone/>
            </a:pPr>
            <a:r>
              <a:t/>
            </a:r>
            <a:endParaRPr sz="1600"/>
          </a:p>
          <a:p>
            <a:pPr indent="0" lvl="0" marL="0" rtl="0">
              <a:spcBef>
                <a:spcPts val="0"/>
              </a:spcBef>
              <a:spcAft>
                <a:spcPts val="0"/>
              </a:spcAft>
              <a:buNone/>
            </a:pPr>
            <a:r>
              <a:t/>
            </a:r>
            <a:endParaRPr sz="1600"/>
          </a:p>
        </p:txBody>
      </p:sp>
      <p:sp>
        <p:nvSpPr>
          <p:cNvPr id="118" name="Shape 118"/>
          <p:cNvSpPr txBox="1"/>
          <p:nvPr/>
        </p:nvSpPr>
        <p:spPr>
          <a:xfrm>
            <a:off x="2566375" y="2619525"/>
            <a:ext cx="3586500" cy="741000"/>
          </a:xfrm>
          <a:prstGeom prst="rect">
            <a:avLst/>
          </a:prstGeom>
          <a:solidFill>
            <a:srgbClr val="FFFFFF"/>
          </a:solidFill>
          <a:ln>
            <a:noFill/>
          </a:ln>
        </p:spPr>
        <p:txBody>
          <a:bodyPr anchorCtr="0" anchor="t" bIns="91425" lIns="91425" spcFirstLastPara="1" rIns="91425" wrap="square" tIns="91425">
            <a:noAutofit/>
          </a:bodyPr>
          <a:lstStyle/>
          <a:p>
            <a:pPr indent="0" lvl="0" marL="0" rtl="0">
              <a:lnSpc>
                <a:spcPct val="110795"/>
              </a:lnSpc>
              <a:spcBef>
                <a:spcPts val="0"/>
              </a:spcBef>
              <a:spcAft>
                <a:spcPts val="0"/>
              </a:spcAft>
              <a:buNone/>
            </a:pP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def</a:t>
            </a:r>
            <a:r>
              <a:rPr lang="ru" sz="1100">
                <a:solidFill>
                  <a:srgbClr val="333333"/>
                </a:solidFill>
                <a:latin typeface="Consolas"/>
                <a:ea typeface="Consolas"/>
                <a:cs typeface="Consolas"/>
                <a:sym typeface="Consolas"/>
              </a:rPr>
              <a:t> increment()</a:t>
            </a:r>
            <a:r>
              <a:rPr b="1" lang="ru" sz="1100">
                <a:solidFill>
                  <a:srgbClr val="000080"/>
                </a:solidFill>
                <a:latin typeface="Consolas"/>
                <a:ea typeface="Consolas"/>
                <a:cs typeface="Consolas"/>
                <a:sym typeface="Consolas"/>
              </a:rPr>
              <a:t>:</a:t>
            </a: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Unit</a:t>
            </a:r>
            <a:r>
              <a:rPr lang="ru" sz="1100">
                <a:solidFill>
                  <a:srgbClr val="333333"/>
                </a:solidFill>
                <a:latin typeface="Consolas"/>
                <a:ea typeface="Consolas"/>
                <a:cs typeface="Consolas"/>
                <a:sym typeface="Consolas"/>
              </a:rPr>
              <a:t> = </a:t>
            </a:r>
            <a:r>
              <a:rPr b="1" lang="ru" sz="1100">
                <a:solidFill>
                  <a:srgbClr val="000080"/>
                </a:solidFill>
                <a:latin typeface="Consolas"/>
                <a:ea typeface="Consolas"/>
                <a:cs typeface="Consolas"/>
                <a:sym typeface="Consolas"/>
              </a:rPr>
              <a:t>this</a:t>
            </a:r>
            <a:r>
              <a:rPr lang="ru" sz="1100">
                <a:solidFill>
                  <a:srgbClr val="333333"/>
                </a:solidFill>
                <a:latin typeface="Consolas"/>
                <a:ea typeface="Consolas"/>
                <a:cs typeface="Consolas"/>
                <a:sym typeface="Consolas"/>
              </a:rPr>
              <a:t>.synchronized {</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r>
              <a:rPr i="1" lang="ru" sz="1100">
                <a:solidFill>
                  <a:srgbClr val="008800"/>
                </a:solidFill>
                <a:latin typeface="Consolas"/>
                <a:ea typeface="Consolas"/>
                <a:cs typeface="Consolas"/>
                <a:sym typeface="Consolas"/>
              </a:rPr>
              <a:t>// Do non-thread-safe stuff</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endParaRPr sz="1100">
              <a:solidFill>
                <a:srgbClr val="333333"/>
              </a:solidFill>
              <a:latin typeface="Consolas"/>
              <a:ea typeface="Consolas"/>
              <a:cs typeface="Consolas"/>
              <a:sym typeface="Consola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3D4E6"/>
        </a:solidFill>
      </p:bgPr>
    </p:bg>
    <p:spTree>
      <p:nvGrpSpPr>
        <p:cNvPr id="122" name="Shape 122"/>
        <p:cNvGrpSpPr/>
        <p:nvPr/>
      </p:nvGrpSpPr>
      <p:grpSpPr>
        <a:xfrm>
          <a:off x="0" y="0"/>
          <a:ext cx="0" cy="0"/>
          <a:chOff x="0" y="0"/>
          <a:chExt cx="0" cy="0"/>
        </a:xfrm>
      </p:grpSpPr>
      <p:sp>
        <p:nvSpPr>
          <p:cNvPr id="123" name="Shape 123"/>
          <p:cNvSpPr txBox="1"/>
          <p:nvPr>
            <p:ph type="title"/>
          </p:nvPr>
        </p:nvSpPr>
        <p:spPr>
          <a:xfrm>
            <a:off x="311700" y="279700"/>
            <a:ext cx="8520600" cy="572700"/>
          </a:xfrm>
          <a:prstGeom prst="rect">
            <a:avLst/>
          </a:prstGeom>
          <a:solidFill>
            <a:srgbClr val="FFDD2D"/>
          </a:solidFill>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ru">
                <a:solidFill>
                  <a:schemeClr val="dk2"/>
                </a:solidFill>
              </a:rPr>
              <a:t>Потокобезопасность</a:t>
            </a:r>
            <a:endParaRPr>
              <a:solidFill>
                <a:schemeClr val="dk2"/>
              </a:solidFill>
            </a:endParaRPr>
          </a:p>
        </p:txBody>
      </p:sp>
      <p:sp>
        <p:nvSpPr>
          <p:cNvPr id="124" name="Shape 124"/>
          <p:cNvSpPr txBox="1"/>
          <p:nvPr/>
        </p:nvSpPr>
        <p:spPr>
          <a:xfrm>
            <a:off x="311700" y="952575"/>
            <a:ext cx="8520600" cy="3922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ru" sz="1600"/>
              <a:t>При защите мутабельного состояния блокировками такие блокировки необходимо добавить </a:t>
            </a:r>
            <a:r>
              <a:rPr b="1" lang="ru" sz="1600"/>
              <a:t>везде</a:t>
            </a:r>
            <a:r>
              <a:rPr lang="ru" sz="1600"/>
              <a:t>, где происходит доступ к этому состоянию (в том числе и его чтение)!</a:t>
            </a:r>
            <a:endParaRPr sz="1600"/>
          </a:p>
          <a:p>
            <a:pPr indent="0" lvl="0" marL="0" rtl="0">
              <a:spcBef>
                <a:spcPts val="0"/>
              </a:spcBef>
              <a:spcAft>
                <a:spcPts val="0"/>
              </a:spcAft>
              <a:buNone/>
            </a:pPr>
            <a:r>
              <a:t/>
            </a:r>
            <a:endParaRPr sz="1600"/>
          </a:p>
          <a:p>
            <a:pPr indent="0" lvl="0" marL="0">
              <a:spcBef>
                <a:spcPts val="0"/>
              </a:spcBef>
              <a:spcAft>
                <a:spcPts val="0"/>
              </a:spcAft>
              <a:buNone/>
            </a:pPr>
            <a:r>
              <a:rPr lang="ru" sz="1600"/>
              <a:t>А если защищаемое состояние включает в себя несколько переменных, которые должны изменяться согласованно, то изменение любой переменной должно быть защищено одной и той же блокировкой.</a:t>
            </a:r>
            <a:endParaRPr sz="1600"/>
          </a:p>
          <a:p>
            <a:pPr indent="0" lvl="0" marL="0" rtl="0">
              <a:spcBef>
                <a:spcPts val="0"/>
              </a:spcBef>
              <a:spcAft>
                <a:spcPts val="0"/>
              </a:spcAft>
              <a:buNone/>
            </a:pPr>
            <a:r>
              <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3D4E6"/>
        </a:solidFill>
      </p:bgPr>
    </p:bg>
    <p:spTree>
      <p:nvGrpSpPr>
        <p:cNvPr id="128" name="Shape 128"/>
        <p:cNvGrpSpPr/>
        <p:nvPr/>
      </p:nvGrpSpPr>
      <p:grpSpPr>
        <a:xfrm>
          <a:off x="0" y="0"/>
          <a:ext cx="0" cy="0"/>
          <a:chOff x="0" y="0"/>
          <a:chExt cx="0" cy="0"/>
        </a:xfrm>
      </p:grpSpPr>
      <p:sp>
        <p:nvSpPr>
          <p:cNvPr id="129" name="Shape 129"/>
          <p:cNvSpPr txBox="1"/>
          <p:nvPr>
            <p:ph type="title"/>
          </p:nvPr>
        </p:nvSpPr>
        <p:spPr>
          <a:xfrm>
            <a:off x="311700" y="279700"/>
            <a:ext cx="8520600" cy="572700"/>
          </a:xfrm>
          <a:prstGeom prst="rect">
            <a:avLst/>
          </a:prstGeom>
          <a:solidFill>
            <a:srgbClr val="FFDD2D"/>
          </a:solidFill>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ru">
                <a:solidFill>
                  <a:schemeClr val="dk2"/>
                </a:solidFill>
              </a:rPr>
              <a:t>Потокобезопасность</a:t>
            </a:r>
            <a:endParaRPr>
              <a:solidFill>
                <a:schemeClr val="dk2"/>
              </a:solidFill>
            </a:endParaRPr>
          </a:p>
        </p:txBody>
      </p:sp>
      <p:sp>
        <p:nvSpPr>
          <p:cNvPr id="130" name="Shape 130"/>
          <p:cNvSpPr txBox="1"/>
          <p:nvPr/>
        </p:nvSpPr>
        <p:spPr>
          <a:xfrm>
            <a:off x="311700" y="952575"/>
            <a:ext cx="8520600" cy="3922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ru" sz="1600"/>
              <a:t>Использование блокировок сильно влияет на </a:t>
            </a:r>
            <a:r>
              <a:rPr b="1" lang="ru" sz="1600"/>
              <a:t>производительность</a:t>
            </a:r>
            <a:r>
              <a:rPr lang="ru" sz="1600"/>
              <a:t>. Отсюда чем меньше времени процесс проводит в критической секции - тем больше процессов будет выполняться за единицу времени. Поэтому размер критической секции должен быть минимальным, но при этом достаточным для обеспечения thread safety.</a:t>
            </a:r>
            <a:endParaRPr sz="1600"/>
          </a:p>
          <a:p>
            <a:pPr indent="0" lvl="0" marL="0" rtl="0">
              <a:spcBef>
                <a:spcPts val="0"/>
              </a:spcBef>
              <a:spcAft>
                <a:spcPts val="0"/>
              </a:spcAft>
              <a:buNone/>
            </a:pPr>
            <a:r>
              <a:t/>
            </a:r>
            <a:endParaRPr sz="1600"/>
          </a:p>
          <a:p>
            <a:pPr indent="0" lvl="0" marL="0" rtl="0">
              <a:spcBef>
                <a:spcPts val="0"/>
              </a:spcBef>
              <a:spcAft>
                <a:spcPts val="0"/>
              </a:spcAft>
              <a:buNone/>
            </a:pPr>
            <a:r>
              <a:rPr lang="ru" sz="1600"/>
              <a:t>Тем более не стоит включать долгие операции в критические секции (особенно работу с диском, БД или сетью).</a:t>
            </a:r>
            <a:endParaRPr sz="1600"/>
          </a:p>
          <a:p>
            <a:pPr indent="0" lvl="0" marL="0" rtl="0">
              <a:spcBef>
                <a:spcPts val="0"/>
              </a:spcBef>
              <a:spcAft>
                <a:spcPts val="0"/>
              </a:spcAft>
              <a:buNone/>
            </a:pPr>
            <a:r>
              <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3D4E6"/>
        </a:solidFill>
      </p:bgPr>
    </p:bg>
    <p:spTree>
      <p:nvGrpSpPr>
        <p:cNvPr id="134" name="Shape 134"/>
        <p:cNvGrpSpPr/>
        <p:nvPr/>
      </p:nvGrpSpPr>
      <p:grpSpPr>
        <a:xfrm>
          <a:off x="0" y="0"/>
          <a:ext cx="0" cy="0"/>
          <a:chOff x="0" y="0"/>
          <a:chExt cx="0" cy="0"/>
        </a:xfrm>
      </p:grpSpPr>
      <p:sp>
        <p:nvSpPr>
          <p:cNvPr id="135" name="Shape 135"/>
          <p:cNvSpPr txBox="1"/>
          <p:nvPr>
            <p:ph type="title"/>
          </p:nvPr>
        </p:nvSpPr>
        <p:spPr>
          <a:xfrm>
            <a:off x="311700" y="279700"/>
            <a:ext cx="8520600" cy="572700"/>
          </a:xfrm>
          <a:prstGeom prst="rect">
            <a:avLst/>
          </a:prstGeom>
          <a:solidFill>
            <a:srgbClr val="FFDD2D"/>
          </a:solidFill>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ru">
                <a:solidFill>
                  <a:schemeClr val="dk2"/>
                </a:solidFill>
              </a:rPr>
              <a:t>Совместное использование объектов</a:t>
            </a:r>
            <a:endParaRPr>
              <a:solidFill>
                <a:schemeClr val="dk2"/>
              </a:solidFill>
            </a:endParaRPr>
          </a:p>
        </p:txBody>
      </p:sp>
      <p:sp>
        <p:nvSpPr>
          <p:cNvPr id="136" name="Shape 136"/>
          <p:cNvSpPr txBox="1"/>
          <p:nvPr/>
        </p:nvSpPr>
        <p:spPr>
          <a:xfrm>
            <a:off x="311700" y="952575"/>
            <a:ext cx="8520600" cy="3922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ru" sz="1600">
                <a:solidFill>
                  <a:schemeClr val="dk1"/>
                </a:solidFill>
              </a:rPr>
              <a:t>В однопоточных приложениях с этим все просто: сделали изменение и оно сразу стало видно в коде ниже. Однако, для многопоточного кода это не так.</a:t>
            </a:r>
            <a:endParaRPr sz="1600">
              <a:solidFill>
                <a:schemeClr val="dk1"/>
              </a:solidFill>
            </a:endParaRPr>
          </a:p>
          <a:p>
            <a:pPr indent="0" lvl="0" marL="0">
              <a:spcBef>
                <a:spcPts val="0"/>
              </a:spcBef>
              <a:spcAft>
                <a:spcPts val="0"/>
              </a:spcAft>
              <a:buNone/>
            </a:pPr>
            <a:r>
              <a:t/>
            </a:r>
            <a:endParaRPr sz="1600"/>
          </a:p>
          <a:p>
            <a:pPr indent="0" lvl="0" marL="0">
              <a:spcBef>
                <a:spcPts val="0"/>
              </a:spcBef>
              <a:spcAft>
                <a:spcPts val="0"/>
              </a:spcAft>
              <a:buNone/>
            </a:pPr>
            <a:r>
              <a:rPr lang="ru" sz="1600"/>
              <a:t>При работе с несколькими потоками, выполняющимися на разных процессорах/ядрах с собственными кешами </a:t>
            </a:r>
            <a:r>
              <a:rPr b="1" lang="ru" sz="1600">
                <a:solidFill>
                  <a:schemeClr val="dk1"/>
                </a:solidFill>
              </a:rPr>
              <a:t>проблема видимости</a:t>
            </a:r>
            <a:r>
              <a:rPr lang="ru" sz="1600">
                <a:solidFill>
                  <a:schemeClr val="dk1"/>
                </a:solidFill>
              </a:rPr>
              <a:t> становится очень </a:t>
            </a:r>
            <a:r>
              <a:rPr lang="ru" sz="1600"/>
              <a:t>важной: как быстро один поток/процессор увидит изменения, сделанные в другом потоке/процессоре? Кто и как контролирует это?</a:t>
            </a:r>
            <a:endParaRPr sz="1600"/>
          </a:p>
          <a:p>
            <a:pPr indent="0" lvl="0" marL="0">
              <a:spcBef>
                <a:spcPts val="0"/>
              </a:spcBef>
              <a:spcAft>
                <a:spcPts val="0"/>
              </a:spcAft>
              <a:buNone/>
            </a:pPr>
            <a:r>
              <a:t/>
            </a:r>
            <a:endParaRPr sz="1600"/>
          </a:p>
          <a:p>
            <a:pPr indent="0" lvl="0" marL="0">
              <a:spcBef>
                <a:spcPts val="0"/>
              </a:spcBef>
              <a:spcAft>
                <a:spcPts val="0"/>
              </a:spcAft>
              <a:buClr>
                <a:schemeClr val="dk1"/>
              </a:buClr>
              <a:buSzPts val="1100"/>
              <a:buFont typeface="Arial"/>
              <a:buNone/>
            </a:pPr>
            <a:r>
              <a:rPr lang="ru" sz="1600">
                <a:solidFill>
                  <a:schemeClr val="dk1"/>
                </a:solidFill>
              </a:rPr>
              <a:t>Возможные проблемы из-за ошибок при работе с видимостью изменений:</a:t>
            </a:r>
            <a:endParaRPr sz="1600">
              <a:solidFill>
                <a:schemeClr val="dk1"/>
              </a:solidFill>
            </a:endParaRPr>
          </a:p>
          <a:p>
            <a:pPr indent="-330200" lvl="0" marL="457200" rtl="0">
              <a:spcBef>
                <a:spcPts val="0"/>
              </a:spcBef>
              <a:spcAft>
                <a:spcPts val="0"/>
              </a:spcAft>
              <a:buClr>
                <a:schemeClr val="dk1"/>
              </a:buClr>
              <a:buSzPts val="1600"/>
              <a:buAutoNum type="arabicPeriod"/>
            </a:pPr>
            <a:r>
              <a:rPr lang="ru" sz="1600">
                <a:solidFill>
                  <a:schemeClr val="dk1"/>
                </a:solidFill>
              </a:rPr>
              <a:t>Устаревшие данные (stale data)</a:t>
            </a:r>
            <a:endParaRPr sz="1600">
              <a:solidFill>
                <a:schemeClr val="dk1"/>
              </a:solidFill>
            </a:endParaRPr>
          </a:p>
          <a:p>
            <a:pPr indent="-330200" lvl="0" marL="457200" rtl="0">
              <a:spcBef>
                <a:spcPts val="0"/>
              </a:spcBef>
              <a:spcAft>
                <a:spcPts val="0"/>
              </a:spcAft>
              <a:buClr>
                <a:schemeClr val="dk1"/>
              </a:buClr>
              <a:buSzPts val="1600"/>
              <a:buAutoNum type="arabicPeriod"/>
            </a:pPr>
            <a:r>
              <a:rPr lang="ru" sz="1600">
                <a:solidFill>
                  <a:schemeClr val="dk1"/>
                </a:solidFill>
              </a:rPr>
              <a:t>Неатомарные операции с 64-битными типами данных (double, long), не объявленными как volatile</a:t>
            </a:r>
            <a:endParaRPr sz="1600"/>
          </a:p>
          <a:p>
            <a:pPr indent="0" lvl="0" marL="0" rtl="0">
              <a:spcBef>
                <a:spcPts val="0"/>
              </a:spcBef>
              <a:spcAft>
                <a:spcPts val="0"/>
              </a:spcAft>
              <a:buNone/>
            </a:pPr>
            <a:r>
              <a:t/>
            </a:r>
            <a:endParaRPr sz="1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3D4E6"/>
        </a:solidFill>
      </p:bgPr>
    </p:bg>
    <p:spTree>
      <p:nvGrpSpPr>
        <p:cNvPr id="140" name="Shape 140"/>
        <p:cNvGrpSpPr/>
        <p:nvPr/>
      </p:nvGrpSpPr>
      <p:grpSpPr>
        <a:xfrm>
          <a:off x="0" y="0"/>
          <a:ext cx="0" cy="0"/>
          <a:chOff x="0" y="0"/>
          <a:chExt cx="0" cy="0"/>
        </a:xfrm>
      </p:grpSpPr>
      <p:sp>
        <p:nvSpPr>
          <p:cNvPr id="141" name="Shape 141"/>
          <p:cNvSpPr txBox="1"/>
          <p:nvPr>
            <p:ph type="title"/>
          </p:nvPr>
        </p:nvSpPr>
        <p:spPr>
          <a:xfrm>
            <a:off x="311700" y="279700"/>
            <a:ext cx="8520600" cy="572700"/>
          </a:xfrm>
          <a:prstGeom prst="rect">
            <a:avLst/>
          </a:prstGeom>
          <a:solidFill>
            <a:srgbClr val="FFDD2D"/>
          </a:solidFill>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ru">
                <a:solidFill>
                  <a:schemeClr val="dk2"/>
                </a:solidFill>
              </a:rPr>
              <a:t>Совместное использование объектов</a:t>
            </a:r>
            <a:endParaRPr>
              <a:solidFill>
                <a:schemeClr val="dk2"/>
              </a:solidFill>
            </a:endParaRPr>
          </a:p>
        </p:txBody>
      </p:sp>
      <p:sp>
        <p:nvSpPr>
          <p:cNvPr id="142" name="Shape 142"/>
          <p:cNvSpPr txBox="1"/>
          <p:nvPr/>
        </p:nvSpPr>
        <p:spPr>
          <a:xfrm>
            <a:off x="1082100" y="923450"/>
            <a:ext cx="6979800" cy="4155600"/>
          </a:xfrm>
          <a:prstGeom prst="rect">
            <a:avLst/>
          </a:prstGeom>
          <a:solidFill>
            <a:srgbClr val="FFFFFF"/>
          </a:solidFill>
          <a:ln>
            <a:noFill/>
          </a:ln>
        </p:spPr>
        <p:txBody>
          <a:bodyPr anchorCtr="0" anchor="ctr" bIns="91425" lIns="91425" spcFirstLastPara="1" rIns="91425" wrap="square" tIns="91425">
            <a:noAutofit/>
          </a:bodyPr>
          <a:lstStyle/>
          <a:p>
            <a:pPr indent="0" lvl="0" marL="0" rtl="0">
              <a:lnSpc>
                <a:spcPct val="100000"/>
              </a:lnSpc>
              <a:spcBef>
                <a:spcPts val="0"/>
              </a:spcBef>
              <a:spcAft>
                <a:spcPts val="0"/>
              </a:spcAft>
              <a:buNone/>
            </a:pPr>
            <a:r>
              <a:rPr b="1" lang="ru" sz="900">
                <a:solidFill>
                  <a:srgbClr val="000080"/>
                </a:solidFill>
                <a:latin typeface="Consolas"/>
                <a:ea typeface="Consolas"/>
                <a:cs typeface="Consolas"/>
                <a:sym typeface="Consolas"/>
              </a:rPr>
              <a:t>object</a:t>
            </a:r>
            <a:r>
              <a:rPr lang="ru" sz="900">
                <a:solidFill>
                  <a:srgbClr val="333333"/>
                </a:solidFill>
                <a:latin typeface="Consolas"/>
                <a:ea typeface="Consolas"/>
                <a:cs typeface="Consolas"/>
                <a:sym typeface="Consolas"/>
              </a:rPr>
              <a:t> VisibilityProblem </a:t>
            </a:r>
            <a:r>
              <a:rPr b="1" lang="ru" sz="900">
                <a:solidFill>
                  <a:srgbClr val="000080"/>
                </a:solidFill>
                <a:latin typeface="Consolas"/>
                <a:ea typeface="Consolas"/>
                <a:cs typeface="Consolas"/>
                <a:sym typeface="Consolas"/>
              </a:rPr>
              <a:t>extends</a:t>
            </a:r>
            <a:r>
              <a:rPr lang="ru" sz="900">
                <a:solidFill>
                  <a:srgbClr val="333333"/>
                </a:solidFill>
                <a:latin typeface="Consolas"/>
                <a:ea typeface="Consolas"/>
                <a:cs typeface="Consolas"/>
                <a:sym typeface="Consolas"/>
              </a:rPr>
              <a:t> App {</a:t>
            </a:r>
            <a:br>
              <a:rPr lang="ru" sz="900">
                <a:solidFill>
                  <a:srgbClr val="333333"/>
                </a:solidFill>
                <a:latin typeface="Consolas"/>
                <a:ea typeface="Consolas"/>
                <a:cs typeface="Consolas"/>
                <a:sym typeface="Consolas"/>
              </a:rPr>
            </a:br>
            <a:r>
              <a:rPr i="1" lang="ru" sz="900">
                <a:solidFill>
                  <a:srgbClr val="008800"/>
                </a:solidFill>
                <a:latin typeface="Consolas"/>
                <a:ea typeface="Consolas"/>
                <a:cs typeface="Consolas"/>
                <a:sym typeface="Consolas"/>
              </a:rPr>
              <a:t>//  @volatile // Uncomment this to fix the problem</a:t>
            </a:r>
            <a:br>
              <a:rPr lang="ru" sz="900">
                <a:solidFill>
                  <a:srgbClr val="333333"/>
                </a:solidFill>
                <a:latin typeface="Consolas"/>
                <a:ea typeface="Consolas"/>
                <a:cs typeface="Consolas"/>
                <a:sym typeface="Consolas"/>
              </a:rPr>
            </a:br>
            <a:r>
              <a:rPr lang="ru" sz="900">
                <a:solidFill>
                  <a:srgbClr val="333333"/>
                </a:solidFill>
                <a:latin typeface="Consolas"/>
                <a:ea typeface="Consolas"/>
                <a:cs typeface="Consolas"/>
                <a:sym typeface="Consolas"/>
              </a:rPr>
              <a:t>  </a:t>
            </a:r>
            <a:r>
              <a:rPr b="1" lang="ru" sz="900">
                <a:solidFill>
                  <a:srgbClr val="000080"/>
                </a:solidFill>
                <a:latin typeface="Consolas"/>
                <a:ea typeface="Consolas"/>
                <a:cs typeface="Consolas"/>
                <a:sym typeface="Consolas"/>
              </a:rPr>
              <a:t>private</a:t>
            </a:r>
            <a:r>
              <a:rPr lang="ru" sz="900">
                <a:solidFill>
                  <a:srgbClr val="333333"/>
                </a:solidFill>
                <a:latin typeface="Consolas"/>
                <a:ea typeface="Consolas"/>
                <a:cs typeface="Consolas"/>
                <a:sym typeface="Consolas"/>
              </a:rPr>
              <a:t> </a:t>
            </a:r>
            <a:r>
              <a:rPr b="1" lang="ru" sz="900">
                <a:solidFill>
                  <a:srgbClr val="000080"/>
                </a:solidFill>
                <a:latin typeface="Consolas"/>
                <a:ea typeface="Consolas"/>
                <a:cs typeface="Consolas"/>
                <a:sym typeface="Consolas"/>
              </a:rPr>
              <a:t>var</a:t>
            </a:r>
            <a:r>
              <a:rPr lang="ru" sz="900">
                <a:solidFill>
                  <a:srgbClr val="333333"/>
                </a:solidFill>
                <a:latin typeface="Consolas"/>
                <a:ea typeface="Consolas"/>
                <a:cs typeface="Consolas"/>
                <a:sym typeface="Consolas"/>
              </a:rPr>
              <a:t> number </a:t>
            </a:r>
            <a:r>
              <a:rPr b="1" lang="ru" sz="900">
                <a:solidFill>
                  <a:srgbClr val="000080"/>
                </a:solidFill>
                <a:latin typeface="Consolas"/>
                <a:ea typeface="Consolas"/>
                <a:cs typeface="Consolas"/>
                <a:sym typeface="Consolas"/>
              </a:rPr>
              <a:t>=</a:t>
            </a:r>
            <a:r>
              <a:rPr lang="ru" sz="900">
                <a:solidFill>
                  <a:srgbClr val="333333"/>
                </a:solidFill>
                <a:latin typeface="Consolas"/>
                <a:ea typeface="Consolas"/>
                <a:cs typeface="Consolas"/>
                <a:sym typeface="Consolas"/>
              </a:rPr>
              <a:t> </a:t>
            </a:r>
            <a:r>
              <a:rPr lang="ru" sz="900">
                <a:solidFill>
                  <a:srgbClr val="0000FF"/>
                </a:solidFill>
                <a:latin typeface="Consolas"/>
                <a:ea typeface="Consolas"/>
                <a:cs typeface="Consolas"/>
                <a:sym typeface="Consolas"/>
              </a:rPr>
              <a:t>0</a:t>
            </a:r>
            <a:br>
              <a:rPr lang="ru" sz="900">
                <a:solidFill>
                  <a:srgbClr val="333333"/>
                </a:solidFill>
                <a:latin typeface="Consolas"/>
                <a:ea typeface="Consolas"/>
                <a:cs typeface="Consolas"/>
                <a:sym typeface="Consolas"/>
              </a:rPr>
            </a:br>
            <a:br>
              <a:rPr lang="ru" sz="900">
                <a:solidFill>
                  <a:srgbClr val="333333"/>
                </a:solidFill>
                <a:latin typeface="Consolas"/>
                <a:ea typeface="Consolas"/>
                <a:cs typeface="Consolas"/>
                <a:sym typeface="Consolas"/>
              </a:rPr>
            </a:br>
            <a:r>
              <a:rPr lang="ru" sz="900">
                <a:solidFill>
                  <a:srgbClr val="333333"/>
                </a:solidFill>
                <a:latin typeface="Consolas"/>
                <a:ea typeface="Consolas"/>
                <a:cs typeface="Consolas"/>
                <a:sym typeface="Consolas"/>
              </a:rPr>
              <a:t>  </a:t>
            </a:r>
            <a:r>
              <a:rPr b="1" lang="ru" sz="900">
                <a:solidFill>
                  <a:srgbClr val="000080"/>
                </a:solidFill>
                <a:latin typeface="Consolas"/>
                <a:ea typeface="Consolas"/>
                <a:cs typeface="Consolas"/>
                <a:sym typeface="Consolas"/>
              </a:rPr>
              <a:t>private</a:t>
            </a:r>
            <a:r>
              <a:rPr lang="ru" sz="900">
                <a:solidFill>
                  <a:srgbClr val="333333"/>
                </a:solidFill>
                <a:latin typeface="Consolas"/>
                <a:ea typeface="Consolas"/>
                <a:cs typeface="Consolas"/>
                <a:sym typeface="Consolas"/>
              </a:rPr>
              <a:t> </a:t>
            </a:r>
            <a:r>
              <a:rPr b="1" lang="ru" sz="900">
                <a:solidFill>
                  <a:srgbClr val="000080"/>
                </a:solidFill>
                <a:latin typeface="Consolas"/>
                <a:ea typeface="Consolas"/>
                <a:cs typeface="Consolas"/>
                <a:sym typeface="Consolas"/>
              </a:rPr>
              <a:t>class</a:t>
            </a:r>
            <a:r>
              <a:rPr lang="ru" sz="900">
                <a:solidFill>
                  <a:srgbClr val="333333"/>
                </a:solidFill>
                <a:latin typeface="Consolas"/>
                <a:ea typeface="Consolas"/>
                <a:cs typeface="Consolas"/>
                <a:sym typeface="Consolas"/>
              </a:rPr>
              <a:t> ReaderThread </a:t>
            </a:r>
            <a:r>
              <a:rPr b="1" lang="ru" sz="900">
                <a:solidFill>
                  <a:srgbClr val="000080"/>
                </a:solidFill>
                <a:latin typeface="Consolas"/>
                <a:ea typeface="Consolas"/>
                <a:cs typeface="Consolas"/>
                <a:sym typeface="Consolas"/>
              </a:rPr>
              <a:t>extends</a:t>
            </a:r>
            <a:r>
              <a:rPr lang="ru" sz="900">
                <a:solidFill>
                  <a:srgbClr val="333333"/>
                </a:solidFill>
                <a:latin typeface="Consolas"/>
                <a:ea typeface="Consolas"/>
                <a:cs typeface="Consolas"/>
                <a:sym typeface="Consolas"/>
              </a:rPr>
              <a:t> Thread {</a:t>
            </a:r>
            <a:br>
              <a:rPr lang="ru" sz="900">
                <a:solidFill>
                  <a:srgbClr val="333333"/>
                </a:solidFill>
                <a:latin typeface="Consolas"/>
                <a:ea typeface="Consolas"/>
                <a:cs typeface="Consolas"/>
                <a:sym typeface="Consolas"/>
              </a:rPr>
            </a:br>
            <a:r>
              <a:rPr lang="ru" sz="900">
                <a:solidFill>
                  <a:srgbClr val="333333"/>
                </a:solidFill>
                <a:latin typeface="Consolas"/>
                <a:ea typeface="Consolas"/>
                <a:cs typeface="Consolas"/>
                <a:sym typeface="Consolas"/>
              </a:rPr>
              <a:t>    </a:t>
            </a:r>
            <a:r>
              <a:rPr b="1" lang="ru" sz="900">
                <a:solidFill>
                  <a:srgbClr val="000080"/>
                </a:solidFill>
                <a:latin typeface="Consolas"/>
                <a:ea typeface="Consolas"/>
                <a:cs typeface="Consolas"/>
                <a:sym typeface="Consolas"/>
              </a:rPr>
              <a:t>override</a:t>
            </a:r>
            <a:r>
              <a:rPr lang="ru" sz="900">
                <a:solidFill>
                  <a:srgbClr val="333333"/>
                </a:solidFill>
                <a:latin typeface="Consolas"/>
                <a:ea typeface="Consolas"/>
                <a:cs typeface="Consolas"/>
                <a:sym typeface="Consolas"/>
              </a:rPr>
              <a:t> </a:t>
            </a:r>
            <a:r>
              <a:rPr b="1" lang="ru" sz="900">
                <a:solidFill>
                  <a:srgbClr val="000080"/>
                </a:solidFill>
                <a:latin typeface="Consolas"/>
                <a:ea typeface="Consolas"/>
                <a:cs typeface="Consolas"/>
                <a:sym typeface="Consolas"/>
              </a:rPr>
              <a:t>def</a:t>
            </a:r>
            <a:r>
              <a:rPr lang="ru" sz="900">
                <a:solidFill>
                  <a:srgbClr val="333333"/>
                </a:solidFill>
                <a:latin typeface="Consolas"/>
                <a:ea typeface="Consolas"/>
                <a:cs typeface="Consolas"/>
                <a:sym typeface="Consolas"/>
              </a:rPr>
              <a:t> run()</a:t>
            </a:r>
            <a:r>
              <a:rPr b="1" lang="ru" sz="900">
                <a:solidFill>
                  <a:srgbClr val="000080"/>
                </a:solidFill>
                <a:latin typeface="Consolas"/>
                <a:ea typeface="Consolas"/>
                <a:cs typeface="Consolas"/>
                <a:sym typeface="Consolas"/>
              </a:rPr>
              <a:t>:</a:t>
            </a:r>
            <a:r>
              <a:rPr lang="ru" sz="900">
                <a:solidFill>
                  <a:srgbClr val="333333"/>
                </a:solidFill>
                <a:latin typeface="Consolas"/>
                <a:ea typeface="Consolas"/>
                <a:cs typeface="Consolas"/>
                <a:sym typeface="Consolas"/>
              </a:rPr>
              <a:t> </a:t>
            </a:r>
            <a:r>
              <a:rPr b="1" lang="ru" sz="900">
                <a:solidFill>
                  <a:srgbClr val="000080"/>
                </a:solidFill>
                <a:latin typeface="Consolas"/>
                <a:ea typeface="Consolas"/>
                <a:cs typeface="Consolas"/>
                <a:sym typeface="Consolas"/>
              </a:rPr>
              <a:t>Unit</a:t>
            </a:r>
            <a:r>
              <a:rPr lang="ru" sz="900">
                <a:solidFill>
                  <a:srgbClr val="333333"/>
                </a:solidFill>
                <a:latin typeface="Consolas"/>
                <a:ea typeface="Consolas"/>
                <a:cs typeface="Consolas"/>
                <a:sym typeface="Consolas"/>
              </a:rPr>
              <a:t> = {</a:t>
            </a:r>
            <a:br>
              <a:rPr lang="ru" sz="900">
                <a:solidFill>
                  <a:srgbClr val="333333"/>
                </a:solidFill>
                <a:latin typeface="Consolas"/>
                <a:ea typeface="Consolas"/>
                <a:cs typeface="Consolas"/>
                <a:sym typeface="Consolas"/>
              </a:rPr>
            </a:br>
            <a:r>
              <a:rPr lang="ru" sz="900">
                <a:solidFill>
                  <a:srgbClr val="333333"/>
                </a:solidFill>
                <a:latin typeface="Consolas"/>
                <a:ea typeface="Consolas"/>
                <a:cs typeface="Consolas"/>
                <a:sym typeface="Consolas"/>
              </a:rPr>
              <a:t>      </a:t>
            </a:r>
            <a:r>
              <a:rPr b="1" lang="ru" sz="900">
                <a:solidFill>
                  <a:srgbClr val="000080"/>
                </a:solidFill>
                <a:latin typeface="Consolas"/>
                <a:ea typeface="Consolas"/>
                <a:cs typeface="Consolas"/>
                <a:sym typeface="Consolas"/>
              </a:rPr>
              <a:t>var</a:t>
            </a:r>
            <a:r>
              <a:rPr lang="ru" sz="900">
                <a:solidFill>
                  <a:srgbClr val="333333"/>
                </a:solidFill>
                <a:latin typeface="Consolas"/>
                <a:ea typeface="Consolas"/>
                <a:cs typeface="Consolas"/>
                <a:sym typeface="Consolas"/>
              </a:rPr>
              <a:t> lastValue </a:t>
            </a:r>
            <a:r>
              <a:rPr b="1" lang="ru" sz="900">
                <a:solidFill>
                  <a:srgbClr val="000080"/>
                </a:solidFill>
                <a:latin typeface="Consolas"/>
                <a:ea typeface="Consolas"/>
                <a:cs typeface="Consolas"/>
                <a:sym typeface="Consolas"/>
              </a:rPr>
              <a:t>=</a:t>
            </a:r>
            <a:r>
              <a:rPr lang="ru" sz="900">
                <a:solidFill>
                  <a:srgbClr val="333333"/>
                </a:solidFill>
                <a:latin typeface="Consolas"/>
                <a:ea typeface="Consolas"/>
                <a:cs typeface="Consolas"/>
                <a:sym typeface="Consolas"/>
              </a:rPr>
              <a:t> number</a:t>
            </a:r>
            <a:br>
              <a:rPr lang="ru" sz="900">
                <a:solidFill>
                  <a:srgbClr val="333333"/>
                </a:solidFill>
                <a:latin typeface="Consolas"/>
                <a:ea typeface="Consolas"/>
                <a:cs typeface="Consolas"/>
                <a:sym typeface="Consolas"/>
              </a:rPr>
            </a:br>
            <a:r>
              <a:rPr lang="ru" sz="900">
                <a:solidFill>
                  <a:srgbClr val="333333"/>
                </a:solidFill>
                <a:latin typeface="Consolas"/>
                <a:ea typeface="Consolas"/>
                <a:cs typeface="Consolas"/>
                <a:sym typeface="Consolas"/>
              </a:rPr>
              <a:t>      </a:t>
            </a:r>
            <a:r>
              <a:rPr b="1" lang="ru" sz="900">
                <a:solidFill>
                  <a:srgbClr val="000080"/>
                </a:solidFill>
                <a:latin typeface="Consolas"/>
                <a:ea typeface="Consolas"/>
                <a:cs typeface="Consolas"/>
                <a:sym typeface="Consolas"/>
              </a:rPr>
              <a:t>while</a:t>
            </a:r>
            <a:r>
              <a:rPr lang="ru" sz="900">
                <a:solidFill>
                  <a:srgbClr val="333333"/>
                </a:solidFill>
                <a:latin typeface="Consolas"/>
                <a:ea typeface="Consolas"/>
                <a:cs typeface="Consolas"/>
                <a:sym typeface="Consolas"/>
              </a:rPr>
              <a:t> (</a:t>
            </a:r>
            <a:r>
              <a:rPr b="1" lang="ru" sz="900">
                <a:solidFill>
                  <a:srgbClr val="000080"/>
                </a:solidFill>
                <a:latin typeface="Consolas"/>
                <a:ea typeface="Consolas"/>
                <a:cs typeface="Consolas"/>
                <a:sym typeface="Consolas"/>
              </a:rPr>
              <a:t>true</a:t>
            </a:r>
            <a:r>
              <a:rPr lang="ru" sz="900">
                <a:solidFill>
                  <a:srgbClr val="333333"/>
                </a:solidFill>
                <a:latin typeface="Consolas"/>
                <a:ea typeface="Consolas"/>
                <a:cs typeface="Consolas"/>
                <a:sym typeface="Consolas"/>
              </a:rPr>
              <a:t>) {</a:t>
            </a:r>
            <a:br>
              <a:rPr lang="ru" sz="900">
                <a:solidFill>
                  <a:srgbClr val="333333"/>
                </a:solidFill>
                <a:latin typeface="Consolas"/>
                <a:ea typeface="Consolas"/>
                <a:cs typeface="Consolas"/>
                <a:sym typeface="Consolas"/>
              </a:rPr>
            </a:br>
            <a:r>
              <a:rPr lang="ru" sz="900">
                <a:solidFill>
                  <a:srgbClr val="333333"/>
                </a:solidFill>
                <a:latin typeface="Consolas"/>
                <a:ea typeface="Consolas"/>
                <a:cs typeface="Consolas"/>
                <a:sym typeface="Consolas"/>
              </a:rPr>
              <a:t>        </a:t>
            </a:r>
            <a:r>
              <a:rPr b="1" lang="ru" sz="900">
                <a:solidFill>
                  <a:srgbClr val="000080"/>
                </a:solidFill>
                <a:latin typeface="Consolas"/>
                <a:ea typeface="Consolas"/>
                <a:cs typeface="Consolas"/>
                <a:sym typeface="Consolas"/>
              </a:rPr>
              <a:t>if</a:t>
            </a:r>
            <a:r>
              <a:rPr lang="ru" sz="900">
                <a:solidFill>
                  <a:srgbClr val="333333"/>
                </a:solidFill>
                <a:latin typeface="Consolas"/>
                <a:ea typeface="Consolas"/>
                <a:cs typeface="Consolas"/>
                <a:sym typeface="Consolas"/>
              </a:rPr>
              <a:t> (lastValue != number) {</a:t>
            </a:r>
            <a:br>
              <a:rPr lang="ru" sz="900">
                <a:solidFill>
                  <a:srgbClr val="333333"/>
                </a:solidFill>
                <a:latin typeface="Consolas"/>
                <a:ea typeface="Consolas"/>
                <a:cs typeface="Consolas"/>
                <a:sym typeface="Consolas"/>
              </a:rPr>
            </a:br>
            <a:r>
              <a:rPr lang="ru" sz="900">
                <a:solidFill>
                  <a:srgbClr val="333333"/>
                </a:solidFill>
                <a:latin typeface="Consolas"/>
                <a:ea typeface="Consolas"/>
                <a:cs typeface="Consolas"/>
                <a:sym typeface="Consolas"/>
              </a:rPr>
              <a:t>          lastValue </a:t>
            </a:r>
            <a:r>
              <a:rPr b="1" lang="ru" sz="900">
                <a:solidFill>
                  <a:srgbClr val="000080"/>
                </a:solidFill>
                <a:latin typeface="Consolas"/>
                <a:ea typeface="Consolas"/>
                <a:cs typeface="Consolas"/>
                <a:sym typeface="Consolas"/>
              </a:rPr>
              <a:t>=</a:t>
            </a:r>
            <a:r>
              <a:rPr lang="ru" sz="900">
                <a:solidFill>
                  <a:srgbClr val="333333"/>
                </a:solidFill>
                <a:latin typeface="Consolas"/>
                <a:ea typeface="Consolas"/>
                <a:cs typeface="Consolas"/>
                <a:sym typeface="Consolas"/>
              </a:rPr>
              <a:t> number</a:t>
            </a:r>
            <a:br>
              <a:rPr lang="ru" sz="900">
                <a:solidFill>
                  <a:srgbClr val="333333"/>
                </a:solidFill>
                <a:latin typeface="Consolas"/>
                <a:ea typeface="Consolas"/>
                <a:cs typeface="Consolas"/>
                <a:sym typeface="Consolas"/>
              </a:rPr>
            </a:br>
            <a:r>
              <a:rPr lang="ru" sz="900">
                <a:solidFill>
                  <a:srgbClr val="333333"/>
                </a:solidFill>
                <a:latin typeface="Consolas"/>
                <a:ea typeface="Consolas"/>
                <a:cs typeface="Consolas"/>
                <a:sym typeface="Consolas"/>
              </a:rPr>
              <a:t>          </a:t>
            </a:r>
            <a:r>
              <a:rPr lang="ru" sz="900">
                <a:solidFill>
                  <a:srgbClr val="333333"/>
                </a:solidFill>
                <a:latin typeface="Consolas"/>
                <a:ea typeface="Consolas"/>
                <a:cs typeface="Consolas"/>
                <a:sym typeface="Consolas"/>
              </a:rPr>
              <a:t>println(s</a:t>
            </a:r>
            <a:r>
              <a:rPr lang="ru" sz="900">
                <a:solidFill>
                  <a:srgbClr val="0000FF"/>
                </a:solidFill>
                <a:latin typeface="Consolas"/>
                <a:ea typeface="Consolas"/>
                <a:cs typeface="Consolas"/>
                <a:sym typeface="Consolas"/>
              </a:rPr>
              <a:t>"Got change to $lastValue"</a:t>
            </a:r>
            <a:r>
              <a:rPr lang="ru" sz="900">
                <a:solidFill>
                  <a:srgbClr val="333333"/>
                </a:solidFill>
                <a:latin typeface="Consolas"/>
                <a:ea typeface="Consolas"/>
                <a:cs typeface="Consolas"/>
                <a:sym typeface="Consolas"/>
              </a:rPr>
              <a:t>)</a:t>
            </a:r>
            <a:br>
              <a:rPr lang="ru" sz="900">
                <a:solidFill>
                  <a:srgbClr val="333333"/>
                </a:solidFill>
                <a:latin typeface="Consolas"/>
                <a:ea typeface="Consolas"/>
                <a:cs typeface="Consolas"/>
                <a:sym typeface="Consolas"/>
              </a:rPr>
            </a:br>
            <a:r>
              <a:rPr lang="ru" sz="900">
                <a:solidFill>
                  <a:srgbClr val="333333"/>
                </a:solidFill>
                <a:latin typeface="Consolas"/>
                <a:ea typeface="Consolas"/>
                <a:cs typeface="Consolas"/>
                <a:sym typeface="Consolas"/>
              </a:rPr>
              <a:t>        }</a:t>
            </a:r>
            <a:br>
              <a:rPr lang="ru" sz="900">
                <a:solidFill>
                  <a:srgbClr val="333333"/>
                </a:solidFill>
                <a:latin typeface="Consolas"/>
                <a:ea typeface="Consolas"/>
                <a:cs typeface="Consolas"/>
                <a:sym typeface="Consolas"/>
              </a:rPr>
            </a:br>
            <a:r>
              <a:rPr i="1" lang="ru" sz="900">
                <a:solidFill>
                  <a:srgbClr val="008800"/>
                </a:solidFill>
                <a:latin typeface="Consolas"/>
                <a:ea typeface="Consolas"/>
                <a:cs typeface="Consolas"/>
                <a:sym typeface="Consolas"/>
              </a:rPr>
              <a:t>//        Thread.sleep(1) // Or uncomment this</a:t>
            </a:r>
            <a:br>
              <a:rPr lang="ru" sz="900">
                <a:solidFill>
                  <a:srgbClr val="333333"/>
                </a:solidFill>
                <a:latin typeface="Consolas"/>
                <a:ea typeface="Consolas"/>
                <a:cs typeface="Consolas"/>
                <a:sym typeface="Consolas"/>
              </a:rPr>
            </a:br>
            <a:r>
              <a:rPr lang="ru" sz="900">
                <a:solidFill>
                  <a:srgbClr val="333333"/>
                </a:solidFill>
                <a:latin typeface="Consolas"/>
                <a:ea typeface="Consolas"/>
                <a:cs typeface="Consolas"/>
                <a:sym typeface="Consolas"/>
              </a:rPr>
              <a:t>      }</a:t>
            </a:r>
            <a:br>
              <a:rPr lang="ru" sz="900">
                <a:solidFill>
                  <a:srgbClr val="333333"/>
                </a:solidFill>
                <a:latin typeface="Consolas"/>
                <a:ea typeface="Consolas"/>
                <a:cs typeface="Consolas"/>
                <a:sym typeface="Consolas"/>
              </a:rPr>
            </a:br>
            <a:r>
              <a:rPr lang="ru" sz="900">
                <a:solidFill>
                  <a:srgbClr val="333333"/>
                </a:solidFill>
                <a:latin typeface="Consolas"/>
                <a:ea typeface="Consolas"/>
                <a:cs typeface="Consolas"/>
                <a:sym typeface="Consolas"/>
              </a:rPr>
              <a:t>    }</a:t>
            </a:r>
            <a:br>
              <a:rPr lang="ru" sz="900">
                <a:solidFill>
                  <a:srgbClr val="333333"/>
                </a:solidFill>
                <a:latin typeface="Consolas"/>
                <a:ea typeface="Consolas"/>
                <a:cs typeface="Consolas"/>
                <a:sym typeface="Consolas"/>
              </a:rPr>
            </a:br>
            <a:r>
              <a:rPr lang="ru" sz="900">
                <a:solidFill>
                  <a:srgbClr val="333333"/>
                </a:solidFill>
                <a:latin typeface="Consolas"/>
                <a:ea typeface="Consolas"/>
                <a:cs typeface="Consolas"/>
                <a:sym typeface="Consolas"/>
              </a:rPr>
              <a:t>  }</a:t>
            </a:r>
            <a:br>
              <a:rPr lang="ru" sz="900">
                <a:solidFill>
                  <a:srgbClr val="333333"/>
                </a:solidFill>
                <a:latin typeface="Consolas"/>
                <a:ea typeface="Consolas"/>
                <a:cs typeface="Consolas"/>
                <a:sym typeface="Consolas"/>
              </a:rPr>
            </a:br>
            <a:br>
              <a:rPr lang="ru" sz="900">
                <a:solidFill>
                  <a:srgbClr val="333333"/>
                </a:solidFill>
                <a:latin typeface="Consolas"/>
                <a:ea typeface="Consolas"/>
                <a:cs typeface="Consolas"/>
                <a:sym typeface="Consolas"/>
              </a:rPr>
            </a:br>
            <a:r>
              <a:rPr lang="ru" sz="900">
                <a:solidFill>
                  <a:srgbClr val="333333"/>
                </a:solidFill>
                <a:latin typeface="Consolas"/>
                <a:ea typeface="Consolas"/>
                <a:cs typeface="Consolas"/>
                <a:sym typeface="Consolas"/>
              </a:rPr>
              <a:t>  </a:t>
            </a:r>
            <a:r>
              <a:rPr b="1" lang="ru" sz="900">
                <a:solidFill>
                  <a:srgbClr val="000080"/>
                </a:solidFill>
                <a:latin typeface="Consolas"/>
                <a:ea typeface="Consolas"/>
                <a:cs typeface="Consolas"/>
                <a:sym typeface="Consolas"/>
              </a:rPr>
              <a:t>private</a:t>
            </a:r>
            <a:r>
              <a:rPr lang="ru" sz="900">
                <a:solidFill>
                  <a:srgbClr val="333333"/>
                </a:solidFill>
                <a:latin typeface="Consolas"/>
                <a:ea typeface="Consolas"/>
                <a:cs typeface="Consolas"/>
                <a:sym typeface="Consolas"/>
              </a:rPr>
              <a:t> </a:t>
            </a:r>
            <a:r>
              <a:rPr b="1" lang="ru" sz="900">
                <a:solidFill>
                  <a:srgbClr val="000080"/>
                </a:solidFill>
                <a:latin typeface="Consolas"/>
                <a:ea typeface="Consolas"/>
                <a:cs typeface="Consolas"/>
                <a:sym typeface="Consolas"/>
              </a:rPr>
              <a:t>class</a:t>
            </a:r>
            <a:r>
              <a:rPr lang="ru" sz="900">
                <a:solidFill>
                  <a:srgbClr val="333333"/>
                </a:solidFill>
                <a:latin typeface="Consolas"/>
                <a:ea typeface="Consolas"/>
                <a:cs typeface="Consolas"/>
                <a:sym typeface="Consolas"/>
              </a:rPr>
              <a:t> WriterThread </a:t>
            </a:r>
            <a:r>
              <a:rPr b="1" lang="ru" sz="900">
                <a:solidFill>
                  <a:srgbClr val="000080"/>
                </a:solidFill>
                <a:latin typeface="Consolas"/>
                <a:ea typeface="Consolas"/>
                <a:cs typeface="Consolas"/>
                <a:sym typeface="Consolas"/>
              </a:rPr>
              <a:t>extends</a:t>
            </a:r>
            <a:r>
              <a:rPr lang="ru" sz="900">
                <a:solidFill>
                  <a:srgbClr val="333333"/>
                </a:solidFill>
                <a:latin typeface="Consolas"/>
                <a:ea typeface="Consolas"/>
                <a:cs typeface="Consolas"/>
                <a:sym typeface="Consolas"/>
              </a:rPr>
              <a:t> Thread {</a:t>
            </a:r>
            <a:br>
              <a:rPr lang="ru" sz="900">
                <a:solidFill>
                  <a:srgbClr val="333333"/>
                </a:solidFill>
                <a:latin typeface="Consolas"/>
                <a:ea typeface="Consolas"/>
                <a:cs typeface="Consolas"/>
                <a:sym typeface="Consolas"/>
              </a:rPr>
            </a:br>
            <a:r>
              <a:rPr lang="ru" sz="900">
                <a:solidFill>
                  <a:srgbClr val="333333"/>
                </a:solidFill>
                <a:latin typeface="Consolas"/>
                <a:ea typeface="Consolas"/>
                <a:cs typeface="Consolas"/>
                <a:sym typeface="Consolas"/>
              </a:rPr>
              <a:t>    </a:t>
            </a:r>
            <a:r>
              <a:rPr b="1" lang="ru" sz="900">
                <a:solidFill>
                  <a:srgbClr val="000080"/>
                </a:solidFill>
                <a:latin typeface="Consolas"/>
                <a:ea typeface="Consolas"/>
                <a:cs typeface="Consolas"/>
                <a:sym typeface="Consolas"/>
              </a:rPr>
              <a:t>override</a:t>
            </a:r>
            <a:r>
              <a:rPr lang="ru" sz="900">
                <a:solidFill>
                  <a:srgbClr val="333333"/>
                </a:solidFill>
                <a:latin typeface="Consolas"/>
                <a:ea typeface="Consolas"/>
                <a:cs typeface="Consolas"/>
                <a:sym typeface="Consolas"/>
              </a:rPr>
              <a:t> </a:t>
            </a:r>
            <a:r>
              <a:rPr b="1" lang="ru" sz="900">
                <a:solidFill>
                  <a:srgbClr val="000080"/>
                </a:solidFill>
                <a:latin typeface="Consolas"/>
                <a:ea typeface="Consolas"/>
                <a:cs typeface="Consolas"/>
                <a:sym typeface="Consolas"/>
              </a:rPr>
              <a:t>def</a:t>
            </a:r>
            <a:r>
              <a:rPr lang="ru" sz="900">
                <a:solidFill>
                  <a:srgbClr val="333333"/>
                </a:solidFill>
                <a:latin typeface="Consolas"/>
                <a:ea typeface="Consolas"/>
                <a:cs typeface="Consolas"/>
                <a:sym typeface="Consolas"/>
              </a:rPr>
              <a:t> run()</a:t>
            </a:r>
            <a:r>
              <a:rPr b="1" lang="ru" sz="900">
                <a:solidFill>
                  <a:srgbClr val="000080"/>
                </a:solidFill>
                <a:latin typeface="Consolas"/>
                <a:ea typeface="Consolas"/>
                <a:cs typeface="Consolas"/>
                <a:sym typeface="Consolas"/>
              </a:rPr>
              <a:t>:</a:t>
            </a:r>
            <a:r>
              <a:rPr lang="ru" sz="900">
                <a:solidFill>
                  <a:srgbClr val="333333"/>
                </a:solidFill>
                <a:latin typeface="Consolas"/>
                <a:ea typeface="Consolas"/>
                <a:cs typeface="Consolas"/>
                <a:sym typeface="Consolas"/>
              </a:rPr>
              <a:t> </a:t>
            </a:r>
            <a:r>
              <a:rPr b="1" lang="ru" sz="900">
                <a:solidFill>
                  <a:srgbClr val="000080"/>
                </a:solidFill>
                <a:latin typeface="Consolas"/>
                <a:ea typeface="Consolas"/>
                <a:cs typeface="Consolas"/>
                <a:sym typeface="Consolas"/>
              </a:rPr>
              <a:t>Unit</a:t>
            </a:r>
            <a:r>
              <a:rPr lang="ru" sz="900">
                <a:solidFill>
                  <a:srgbClr val="333333"/>
                </a:solidFill>
                <a:latin typeface="Consolas"/>
                <a:ea typeface="Consolas"/>
                <a:cs typeface="Consolas"/>
                <a:sym typeface="Consolas"/>
              </a:rPr>
              <a:t> = {</a:t>
            </a:r>
            <a:br>
              <a:rPr lang="ru" sz="900">
                <a:solidFill>
                  <a:srgbClr val="333333"/>
                </a:solidFill>
                <a:latin typeface="Consolas"/>
                <a:ea typeface="Consolas"/>
                <a:cs typeface="Consolas"/>
                <a:sym typeface="Consolas"/>
              </a:rPr>
            </a:br>
            <a:r>
              <a:rPr lang="ru" sz="900">
                <a:solidFill>
                  <a:srgbClr val="333333"/>
                </a:solidFill>
                <a:latin typeface="Consolas"/>
                <a:ea typeface="Consolas"/>
                <a:cs typeface="Consolas"/>
                <a:sym typeface="Consolas"/>
              </a:rPr>
              <a:t>      </a:t>
            </a:r>
            <a:r>
              <a:rPr b="1" lang="ru" sz="900">
                <a:solidFill>
                  <a:srgbClr val="000080"/>
                </a:solidFill>
                <a:latin typeface="Consolas"/>
                <a:ea typeface="Consolas"/>
                <a:cs typeface="Consolas"/>
                <a:sym typeface="Consolas"/>
              </a:rPr>
              <a:t>for</a:t>
            </a:r>
            <a:r>
              <a:rPr lang="ru" sz="900">
                <a:solidFill>
                  <a:srgbClr val="333333"/>
                </a:solidFill>
                <a:latin typeface="Consolas"/>
                <a:ea typeface="Consolas"/>
                <a:cs typeface="Consolas"/>
                <a:sym typeface="Consolas"/>
              </a:rPr>
              <a:t> (</a:t>
            </a:r>
            <a:r>
              <a:rPr b="1" lang="ru" sz="900">
                <a:solidFill>
                  <a:srgbClr val="000080"/>
                </a:solidFill>
                <a:latin typeface="Consolas"/>
                <a:ea typeface="Consolas"/>
                <a:cs typeface="Consolas"/>
                <a:sym typeface="Consolas"/>
              </a:rPr>
              <a:t>_</a:t>
            </a:r>
            <a:r>
              <a:rPr lang="ru" sz="900">
                <a:solidFill>
                  <a:srgbClr val="333333"/>
                </a:solidFill>
                <a:latin typeface="Consolas"/>
                <a:ea typeface="Consolas"/>
                <a:cs typeface="Consolas"/>
                <a:sym typeface="Consolas"/>
              </a:rPr>
              <a:t> </a:t>
            </a:r>
            <a:r>
              <a:rPr b="1" lang="ru" sz="900">
                <a:solidFill>
                  <a:srgbClr val="000080"/>
                </a:solidFill>
                <a:latin typeface="Consolas"/>
                <a:ea typeface="Consolas"/>
                <a:cs typeface="Consolas"/>
                <a:sym typeface="Consolas"/>
              </a:rPr>
              <a:t>&lt;-</a:t>
            </a:r>
            <a:r>
              <a:rPr lang="ru" sz="900">
                <a:solidFill>
                  <a:srgbClr val="333333"/>
                </a:solidFill>
                <a:latin typeface="Consolas"/>
                <a:ea typeface="Consolas"/>
                <a:cs typeface="Consolas"/>
                <a:sym typeface="Consolas"/>
              </a:rPr>
              <a:t> </a:t>
            </a:r>
            <a:r>
              <a:rPr lang="ru" sz="900">
                <a:solidFill>
                  <a:srgbClr val="0000FF"/>
                </a:solidFill>
                <a:latin typeface="Consolas"/>
                <a:ea typeface="Consolas"/>
                <a:cs typeface="Consolas"/>
                <a:sym typeface="Consolas"/>
              </a:rPr>
              <a:t>1</a:t>
            </a:r>
            <a:r>
              <a:rPr lang="ru" sz="900">
                <a:solidFill>
                  <a:srgbClr val="333333"/>
                </a:solidFill>
                <a:latin typeface="Consolas"/>
                <a:ea typeface="Consolas"/>
                <a:cs typeface="Consolas"/>
                <a:sym typeface="Consolas"/>
              </a:rPr>
              <a:t> to </a:t>
            </a:r>
            <a:r>
              <a:rPr lang="ru" sz="900">
                <a:solidFill>
                  <a:srgbClr val="0000FF"/>
                </a:solidFill>
                <a:latin typeface="Consolas"/>
                <a:ea typeface="Consolas"/>
                <a:cs typeface="Consolas"/>
                <a:sym typeface="Consolas"/>
              </a:rPr>
              <a:t>5</a:t>
            </a:r>
            <a:r>
              <a:rPr lang="ru" sz="900">
                <a:solidFill>
                  <a:srgbClr val="333333"/>
                </a:solidFill>
                <a:latin typeface="Consolas"/>
                <a:ea typeface="Consolas"/>
                <a:cs typeface="Consolas"/>
                <a:sym typeface="Consolas"/>
              </a:rPr>
              <a:t>) {</a:t>
            </a:r>
            <a:br>
              <a:rPr lang="ru" sz="900">
                <a:solidFill>
                  <a:srgbClr val="333333"/>
                </a:solidFill>
                <a:latin typeface="Consolas"/>
                <a:ea typeface="Consolas"/>
                <a:cs typeface="Consolas"/>
                <a:sym typeface="Consolas"/>
              </a:rPr>
            </a:br>
            <a:r>
              <a:rPr lang="ru" sz="900">
                <a:solidFill>
                  <a:srgbClr val="333333"/>
                </a:solidFill>
                <a:latin typeface="Consolas"/>
                <a:ea typeface="Consolas"/>
                <a:cs typeface="Consolas"/>
                <a:sym typeface="Consolas"/>
              </a:rPr>
              <a:t>        println(s</a:t>
            </a:r>
            <a:r>
              <a:rPr lang="ru" sz="900">
                <a:solidFill>
                  <a:srgbClr val="0000FF"/>
                </a:solidFill>
                <a:latin typeface="Consolas"/>
                <a:ea typeface="Consolas"/>
                <a:cs typeface="Consolas"/>
                <a:sym typeface="Consolas"/>
              </a:rPr>
              <a:t>"Incremented number to $number"</a:t>
            </a:r>
            <a:r>
              <a:rPr lang="ru" sz="900">
                <a:solidFill>
                  <a:srgbClr val="333333"/>
                </a:solidFill>
                <a:latin typeface="Consolas"/>
                <a:ea typeface="Consolas"/>
                <a:cs typeface="Consolas"/>
                <a:sym typeface="Consolas"/>
              </a:rPr>
              <a:t>)</a:t>
            </a:r>
            <a:br>
              <a:rPr lang="ru" sz="900">
                <a:solidFill>
                  <a:srgbClr val="333333"/>
                </a:solidFill>
                <a:latin typeface="Consolas"/>
                <a:ea typeface="Consolas"/>
                <a:cs typeface="Consolas"/>
                <a:sym typeface="Consolas"/>
              </a:rPr>
            </a:br>
            <a:r>
              <a:rPr lang="ru" sz="900">
                <a:solidFill>
                  <a:srgbClr val="333333"/>
                </a:solidFill>
                <a:latin typeface="Consolas"/>
                <a:ea typeface="Consolas"/>
                <a:cs typeface="Consolas"/>
                <a:sym typeface="Consolas"/>
              </a:rPr>
              <a:t>        number += </a:t>
            </a:r>
            <a:r>
              <a:rPr lang="ru" sz="900">
                <a:solidFill>
                  <a:srgbClr val="0000FF"/>
                </a:solidFill>
                <a:latin typeface="Consolas"/>
                <a:ea typeface="Consolas"/>
                <a:cs typeface="Consolas"/>
                <a:sym typeface="Consolas"/>
              </a:rPr>
              <a:t>1</a:t>
            </a:r>
            <a:br>
              <a:rPr lang="ru" sz="900">
                <a:solidFill>
                  <a:srgbClr val="333333"/>
                </a:solidFill>
                <a:latin typeface="Consolas"/>
                <a:ea typeface="Consolas"/>
                <a:cs typeface="Consolas"/>
                <a:sym typeface="Consolas"/>
              </a:rPr>
            </a:br>
            <a:r>
              <a:rPr lang="ru" sz="900">
                <a:solidFill>
                  <a:srgbClr val="333333"/>
                </a:solidFill>
                <a:latin typeface="Consolas"/>
                <a:ea typeface="Consolas"/>
                <a:cs typeface="Consolas"/>
                <a:sym typeface="Consolas"/>
              </a:rPr>
              <a:t>        Thread.sleep(</a:t>
            </a:r>
            <a:r>
              <a:rPr lang="ru" sz="900">
                <a:solidFill>
                  <a:srgbClr val="0000FF"/>
                </a:solidFill>
                <a:latin typeface="Consolas"/>
                <a:ea typeface="Consolas"/>
                <a:cs typeface="Consolas"/>
                <a:sym typeface="Consolas"/>
              </a:rPr>
              <a:t>100</a:t>
            </a:r>
            <a:r>
              <a:rPr lang="ru" sz="900">
                <a:solidFill>
                  <a:srgbClr val="333333"/>
                </a:solidFill>
                <a:latin typeface="Consolas"/>
                <a:ea typeface="Consolas"/>
                <a:cs typeface="Consolas"/>
                <a:sym typeface="Consolas"/>
              </a:rPr>
              <a:t>)</a:t>
            </a:r>
            <a:br>
              <a:rPr lang="ru" sz="900">
                <a:solidFill>
                  <a:srgbClr val="333333"/>
                </a:solidFill>
                <a:latin typeface="Consolas"/>
                <a:ea typeface="Consolas"/>
                <a:cs typeface="Consolas"/>
                <a:sym typeface="Consolas"/>
              </a:rPr>
            </a:br>
            <a:r>
              <a:rPr lang="ru" sz="900">
                <a:solidFill>
                  <a:srgbClr val="333333"/>
                </a:solidFill>
                <a:latin typeface="Consolas"/>
                <a:ea typeface="Consolas"/>
                <a:cs typeface="Consolas"/>
                <a:sym typeface="Consolas"/>
              </a:rPr>
              <a:t>      }</a:t>
            </a:r>
            <a:br>
              <a:rPr lang="ru" sz="900">
                <a:solidFill>
                  <a:srgbClr val="333333"/>
                </a:solidFill>
                <a:latin typeface="Consolas"/>
                <a:ea typeface="Consolas"/>
                <a:cs typeface="Consolas"/>
                <a:sym typeface="Consolas"/>
              </a:rPr>
            </a:br>
            <a:r>
              <a:rPr lang="ru" sz="900">
                <a:solidFill>
                  <a:srgbClr val="333333"/>
                </a:solidFill>
                <a:latin typeface="Consolas"/>
                <a:ea typeface="Consolas"/>
                <a:cs typeface="Consolas"/>
                <a:sym typeface="Consolas"/>
              </a:rPr>
              <a:t>    }</a:t>
            </a:r>
            <a:br>
              <a:rPr lang="ru" sz="900">
                <a:solidFill>
                  <a:srgbClr val="333333"/>
                </a:solidFill>
                <a:latin typeface="Consolas"/>
                <a:ea typeface="Consolas"/>
                <a:cs typeface="Consolas"/>
                <a:sym typeface="Consolas"/>
              </a:rPr>
            </a:br>
            <a:r>
              <a:rPr lang="ru" sz="900">
                <a:solidFill>
                  <a:srgbClr val="333333"/>
                </a:solidFill>
                <a:latin typeface="Consolas"/>
                <a:ea typeface="Consolas"/>
                <a:cs typeface="Consolas"/>
                <a:sym typeface="Consolas"/>
              </a:rPr>
              <a:t>  }</a:t>
            </a:r>
            <a:br>
              <a:rPr lang="ru" sz="900">
                <a:solidFill>
                  <a:srgbClr val="333333"/>
                </a:solidFill>
                <a:latin typeface="Consolas"/>
                <a:ea typeface="Consolas"/>
                <a:cs typeface="Consolas"/>
                <a:sym typeface="Consolas"/>
              </a:rPr>
            </a:br>
            <a:br>
              <a:rPr lang="ru" sz="900">
                <a:solidFill>
                  <a:srgbClr val="333333"/>
                </a:solidFill>
                <a:latin typeface="Consolas"/>
                <a:ea typeface="Consolas"/>
                <a:cs typeface="Consolas"/>
                <a:sym typeface="Consolas"/>
              </a:rPr>
            </a:br>
            <a:r>
              <a:rPr lang="ru" sz="900">
                <a:solidFill>
                  <a:srgbClr val="333333"/>
                </a:solidFill>
                <a:latin typeface="Consolas"/>
                <a:ea typeface="Consolas"/>
                <a:cs typeface="Consolas"/>
                <a:sym typeface="Consolas"/>
              </a:rPr>
              <a:t>  </a:t>
            </a:r>
            <a:r>
              <a:rPr b="1" lang="ru" sz="900">
                <a:solidFill>
                  <a:srgbClr val="000080"/>
                </a:solidFill>
                <a:latin typeface="Consolas"/>
                <a:ea typeface="Consolas"/>
                <a:cs typeface="Consolas"/>
                <a:sym typeface="Consolas"/>
              </a:rPr>
              <a:t>new</a:t>
            </a:r>
            <a:r>
              <a:rPr lang="ru" sz="900">
                <a:solidFill>
                  <a:srgbClr val="333333"/>
                </a:solidFill>
                <a:latin typeface="Consolas"/>
                <a:ea typeface="Consolas"/>
                <a:cs typeface="Consolas"/>
                <a:sym typeface="Consolas"/>
              </a:rPr>
              <a:t> ReaderThread().start()</a:t>
            </a:r>
            <a:br>
              <a:rPr lang="ru" sz="900">
                <a:solidFill>
                  <a:srgbClr val="333333"/>
                </a:solidFill>
                <a:latin typeface="Consolas"/>
                <a:ea typeface="Consolas"/>
                <a:cs typeface="Consolas"/>
                <a:sym typeface="Consolas"/>
              </a:rPr>
            </a:br>
            <a:r>
              <a:rPr lang="ru" sz="900">
                <a:solidFill>
                  <a:srgbClr val="333333"/>
                </a:solidFill>
                <a:latin typeface="Consolas"/>
                <a:ea typeface="Consolas"/>
                <a:cs typeface="Consolas"/>
                <a:sym typeface="Consolas"/>
              </a:rPr>
              <a:t>  </a:t>
            </a:r>
            <a:r>
              <a:rPr b="1" lang="ru" sz="900">
                <a:solidFill>
                  <a:srgbClr val="000080"/>
                </a:solidFill>
                <a:latin typeface="Consolas"/>
                <a:ea typeface="Consolas"/>
                <a:cs typeface="Consolas"/>
                <a:sym typeface="Consolas"/>
              </a:rPr>
              <a:t>new</a:t>
            </a:r>
            <a:r>
              <a:rPr lang="ru" sz="900">
                <a:solidFill>
                  <a:srgbClr val="333333"/>
                </a:solidFill>
                <a:latin typeface="Consolas"/>
                <a:ea typeface="Consolas"/>
                <a:cs typeface="Consolas"/>
                <a:sym typeface="Consolas"/>
              </a:rPr>
              <a:t> WriterThread().start()</a:t>
            </a:r>
            <a:br>
              <a:rPr lang="ru" sz="900">
                <a:solidFill>
                  <a:srgbClr val="333333"/>
                </a:solidFill>
                <a:latin typeface="Consolas"/>
                <a:ea typeface="Consolas"/>
                <a:cs typeface="Consolas"/>
                <a:sym typeface="Consolas"/>
              </a:rPr>
            </a:br>
            <a:r>
              <a:rPr lang="ru" sz="900">
                <a:solidFill>
                  <a:srgbClr val="333333"/>
                </a:solidFill>
                <a:latin typeface="Consolas"/>
                <a:ea typeface="Consolas"/>
                <a:cs typeface="Consolas"/>
                <a:sym typeface="Consolas"/>
              </a:rPr>
              <a:t>}</a:t>
            </a:r>
            <a:endParaRPr sz="900">
              <a:solidFill>
                <a:srgbClr val="333333"/>
              </a:solidFill>
              <a:latin typeface="Consolas"/>
              <a:ea typeface="Consolas"/>
              <a:cs typeface="Consolas"/>
              <a:sym typeface="Consola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3D4E6"/>
        </a:solidFill>
      </p:bgPr>
    </p:bg>
    <p:spTree>
      <p:nvGrpSpPr>
        <p:cNvPr id="146" name="Shape 146"/>
        <p:cNvGrpSpPr/>
        <p:nvPr/>
      </p:nvGrpSpPr>
      <p:grpSpPr>
        <a:xfrm>
          <a:off x="0" y="0"/>
          <a:ext cx="0" cy="0"/>
          <a:chOff x="0" y="0"/>
          <a:chExt cx="0" cy="0"/>
        </a:xfrm>
      </p:grpSpPr>
      <p:sp>
        <p:nvSpPr>
          <p:cNvPr id="147" name="Shape 147"/>
          <p:cNvSpPr txBox="1"/>
          <p:nvPr>
            <p:ph type="title"/>
          </p:nvPr>
        </p:nvSpPr>
        <p:spPr>
          <a:xfrm>
            <a:off x="311700" y="279700"/>
            <a:ext cx="8520600" cy="572700"/>
          </a:xfrm>
          <a:prstGeom prst="rect">
            <a:avLst/>
          </a:prstGeom>
          <a:solidFill>
            <a:srgbClr val="FFDD2D"/>
          </a:solidFill>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ru">
                <a:solidFill>
                  <a:schemeClr val="dk2"/>
                </a:solidFill>
              </a:rPr>
              <a:t>Совместное использование объектов</a:t>
            </a:r>
            <a:endParaRPr>
              <a:solidFill>
                <a:schemeClr val="dk2"/>
              </a:solidFill>
            </a:endParaRPr>
          </a:p>
        </p:txBody>
      </p:sp>
      <p:sp>
        <p:nvSpPr>
          <p:cNvPr id="148" name="Shape 148"/>
          <p:cNvSpPr txBox="1"/>
          <p:nvPr/>
        </p:nvSpPr>
        <p:spPr>
          <a:xfrm>
            <a:off x="311700" y="952575"/>
            <a:ext cx="8520600" cy="3922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ru" sz="1600">
                <a:solidFill>
                  <a:schemeClr val="dk1"/>
                </a:solidFill>
              </a:rPr>
              <a:t>Самый простой способ устранить проблему видимости переменной - объявить ее как volatile (аннотация </a:t>
            </a:r>
            <a:r>
              <a:rPr lang="ru" sz="1600">
                <a:solidFill>
                  <a:schemeClr val="dk1"/>
                </a:solidFill>
                <a:latin typeface="Consolas"/>
                <a:ea typeface="Consolas"/>
                <a:cs typeface="Consolas"/>
                <a:sym typeface="Consolas"/>
              </a:rPr>
              <a:t>@volatile</a:t>
            </a:r>
            <a:r>
              <a:rPr lang="ru" sz="1600">
                <a:solidFill>
                  <a:schemeClr val="dk1"/>
                </a:solidFill>
              </a:rPr>
              <a:t>). Это подскажет компилятору, что значения данной переменной нельзя кешировать, а надо постоянно брать из памяти и записывать так же сразу в нее.</a:t>
            </a:r>
            <a:endParaRPr sz="1600">
              <a:solidFill>
                <a:schemeClr val="dk1"/>
              </a:solidFill>
            </a:endParaRPr>
          </a:p>
          <a:p>
            <a:pPr indent="0" lvl="0" marL="0" rtl="0">
              <a:spcBef>
                <a:spcPts val="0"/>
              </a:spcBef>
              <a:spcAft>
                <a:spcPts val="0"/>
              </a:spcAft>
              <a:buNone/>
            </a:pPr>
            <a:r>
              <a:t/>
            </a:r>
            <a:endParaRPr sz="1600">
              <a:solidFill>
                <a:schemeClr val="dk1"/>
              </a:solidFill>
            </a:endParaRPr>
          </a:p>
          <a:p>
            <a:pPr indent="0" lvl="0" marL="0">
              <a:spcBef>
                <a:spcPts val="0"/>
              </a:spcBef>
              <a:spcAft>
                <a:spcPts val="0"/>
              </a:spcAft>
              <a:buNone/>
            </a:pPr>
            <a:r>
              <a:rPr lang="ru" sz="1600">
                <a:solidFill>
                  <a:schemeClr val="dk1"/>
                </a:solidFill>
              </a:rPr>
              <a:t>Использование блоков </a:t>
            </a:r>
            <a:r>
              <a:rPr lang="ru" sz="1600">
                <a:solidFill>
                  <a:schemeClr val="dk1"/>
                </a:solidFill>
                <a:latin typeface="Consolas"/>
                <a:ea typeface="Consolas"/>
                <a:cs typeface="Consolas"/>
                <a:sym typeface="Consolas"/>
              </a:rPr>
              <a:t>synchronized</a:t>
            </a:r>
            <a:r>
              <a:rPr lang="ru" sz="1600">
                <a:solidFill>
                  <a:schemeClr val="dk1"/>
                </a:solidFill>
              </a:rPr>
              <a:t>, а так же volatile-переменных автоматически гарантирует видимость всех изменений, сделанных до выхода из блока/до записи в volatile-переменную. Например:</a:t>
            </a:r>
            <a:endParaRPr sz="1600">
              <a:solidFill>
                <a:schemeClr val="dk1"/>
              </a:solidFill>
            </a:endParaRPr>
          </a:p>
          <a:p>
            <a:pPr indent="-330200" lvl="0" marL="457200" rtl="0">
              <a:spcBef>
                <a:spcPts val="0"/>
              </a:spcBef>
              <a:spcAft>
                <a:spcPts val="0"/>
              </a:spcAft>
              <a:buClr>
                <a:schemeClr val="dk1"/>
              </a:buClr>
              <a:buSzPts val="1600"/>
              <a:buAutoNum type="arabicPeriod"/>
            </a:pPr>
            <a:r>
              <a:rPr lang="ru" sz="1600">
                <a:solidFill>
                  <a:schemeClr val="dk1"/>
                </a:solidFill>
              </a:rPr>
              <a:t>Поток А присваивает переменной </a:t>
            </a:r>
            <a:r>
              <a:rPr lang="ru" sz="1600">
                <a:solidFill>
                  <a:schemeClr val="dk1"/>
                </a:solidFill>
                <a:latin typeface="Consolas"/>
                <a:ea typeface="Consolas"/>
                <a:cs typeface="Consolas"/>
                <a:sym typeface="Consolas"/>
              </a:rPr>
              <a:t>foo</a:t>
            </a:r>
            <a:r>
              <a:rPr lang="ru" sz="1600">
                <a:solidFill>
                  <a:schemeClr val="dk1"/>
                </a:solidFill>
              </a:rPr>
              <a:t> значение 42</a:t>
            </a:r>
            <a:endParaRPr sz="1600">
              <a:solidFill>
                <a:schemeClr val="dk1"/>
              </a:solidFill>
            </a:endParaRPr>
          </a:p>
          <a:p>
            <a:pPr indent="-330200" lvl="0" marL="457200" rtl="0">
              <a:spcBef>
                <a:spcPts val="0"/>
              </a:spcBef>
              <a:spcAft>
                <a:spcPts val="0"/>
              </a:spcAft>
              <a:buClr>
                <a:schemeClr val="dk1"/>
              </a:buClr>
              <a:buSzPts val="1600"/>
              <a:buAutoNum type="arabicPeriod"/>
            </a:pPr>
            <a:r>
              <a:rPr lang="ru" sz="1600">
                <a:solidFill>
                  <a:schemeClr val="dk1"/>
                </a:solidFill>
              </a:rPr>
              <a:t>Поток А входит в блок </a:t>
            </a:r>
            <a:r>
              <a:rPr lang="ru" sz="1600">
                <a:solidFill>
                  <a:schemeClr val="dk1"/>
                </a:solidFill>
                <a:latin typeface="Consolas"/>
                <a:ea typeface="Consolas"/>
                <a:cs typeface="Consolas"/>
                <a:sym typeface="Consolas"/>
              </a:rPr>
              <a:t>synchronized</a:t>
            </a:r>
            <a:r>
              <a:rPr lang="ru" sz="1600">
                <a:solidFill>
                  <a:schemeClr val="dk1"/>
                </a:solidFill>
              </a:rPr>
              <a:t> по переменной M</a:t>
            </a:r>
            <a:endParaRPr sz="1600">
              <a:solidFill>
                <a:schemeClr val="dk1"/>
              </a:solidFill>
            </a:endParaRPr>
          </a:p>
          <a:p>
            <a:pPr indent="-330200" lvl="0" marL="457200" rtl="0">
              <a:spcBef>
                <a:spcPts val="0"/>
              </a:spcBef>
              <a:spcAft>
                <a:spcPts val="0"/>
              </a:spcAft>
              <a:buClr>
                <a:schemeClr val="dk1"/>
              </a:buClr>
              <a:buSzPts val="1600"/>
              <a:buAutoNum type="arabicPeriod"/>
            </a:pPr>
            <a:r>
              <a:rPr lang="ru" sz="1600">
                <a:solidFill>
                  <a:schemeClr val="dk1"/>
                </a:solidFill>
              </a:rPr>
              <a:t>Поток А присваивает переменной </a:t>
            </a:r>
            <a:r>
              <a:rPr lang="ru" sz="1600">
                <a:solidFill>
                  <a:schemeClr val="dk1"/>
                </a:solidFill>
                <a:latin typeface="Consolas"/>
                <a:ea typeface="Consolas"/>
                <a:cs typeface="Consolas"/>
                <a:sym typeface="Consolas"/>
              </a:rPr>
              <a:t>bar</a:t>
            </a:r>
            <a:r>
              <a:rPr lang="ru" sz="1600">
                <a:solidFill>
                  <a:schemeClr val="dk1"/>
                </a:solidFill>
              </a:rPr>
              <a:t> значение 13</a:t>
            </a:r>
            <a:endParaRPr sz="1600">
              <a:solidFill>
                <a:schemeClr val="dk1"/>
              </a:solidFill>
            </a:endParaRPr>
          </a:p>
          <a:p>
            <a:pPr indent="-330200" lvl="0" marL="457200" rtl="0">
              <a:spcBef>
                <a:spcPts val="0"/>
              </a:spcBef>
              <a:spcAft>
                <a:spcPts val="0"/>
              </a:spcAft>
              <a:buClr>
                <a:schemeClr val="dk1"/>
              </a:buClr>
              <a:buSzPts val="1600"/>
              <a:buAutoNum type="arabicPeriod"/>
            </a:pPr>
            <a:r>
              <a:rPr lang="ru" sz="1600">
                <a:solidFill>
                  <a:schemeClr val="dk1"/>
                </a:solidFill>
              </a:rPr>
              <a:t>Поток А выходит из блока </a:t>
            </a:r>
            <a:r>
              <a:rPr lang="ru" sz="1600">
                <a:solidFill>
                  <a:schemeClr val="dk1"/>
                </a:solidFill>
                <a:latin typeface="Consolas"/>
                <a:ea typeface="Consolas"/>
                <a:cs typeface="Consolas"/>
                <a:sym typeface="Consolas"/>
              </a:rPr>
              <a:t>synchronized</a:t>
            </a:r>
            <a:endParaRPr sz="1600">
              <a:solidFill>
                <a:schemeClr val="dk1"/>
              </a:solidFill>
            </a:endParaRPr>
          </a:p>
          <a:p>
            <a:pPr indent="-330200" lvl="0" marL="457200" rtl="0">
              <a:spcBef>
                <a:spcPts val="0"/>
              </a:spcBef>
              <a:spcAft>
                <a:spcPts val="0"/>
              </a:spcAft>
              <a:buClr>
                <a:schemeClr val="dk1"/>
              </a:buClr>
              <a:buSzPts val="1600"/>
              <a:buAutoNum type="arabicPeriod"/>
            </a:pPr>
            <a:r>
              <a:rPr lang="ru" sz="1600">
                <a:solidFill>
                  <a:schemeClr val="dk1"/>
                </a:solidFill>
              </a:rPr>
              <a:t>Поток Б входит в блок </a:t>
            </a:r>
            <a:r>
              <a:rPr lang="ru" sz="1600">
                <a:solidFill>
                  <a:schemeClr val="dk1"/>
                </a:solidFill>
                <a:latin typeface="Consolas"/>
                <a:ea typeface="Consolas"/>
                <a:cs typeface="Consolas"/>
                <a:sym typeface="Consolas"/>
              </a:rPr>
              <a:t>synchronized</a:t>
            </a:r>
            <a:r>
              <a:rPr lang="ru" sz="1600">
                <a:solidFill>
                  <a:schemeClr val="dk1"/>
                </a:solidFill>
              </a:rPr>
              <a:t> по переменной M</a:t>
            </a:r>
            <a:endParaRPr sz="1600">
              <a:solidFill>
                <a:schemeClr val="dk1"/>
              </a:solidFill>
            </a:endParaRPr>
          </a:p>
          <a:p>
            <a:pPr indent="-330200" lvl="0" marL="457200" rtl="0">
              <a:spcBef>
                <a:spcPts val="0"/>
              </a:spcBef>
              <a:spcAft>
                <a:spcPts val="0"/>
              </a:spcAft>
              <a:buClr>
                <a:schemeClr val="dk1"/>
              </a:buClr>
              <a:buSzPts val="1600"/>
              <a:buAutoNum type="arabicPeriod"/>
            </a:pPr>
            <a:r>
              <a:rPr lang="ru" sz="1600">
                <a:solidFill>
                  <a:schemeClr val="dk1"/>
                </a:solidFill>
              </a:rPr>
              <a:t>Начиная с этого момента, поток Б гарантированно видит все изменения переменных </a:t>
            </a:r>
            <a:r>
              <a:rPr lang="ru" sz="1600">
                <a:solidFill>
                  <a:schemeClr val="dk1"/>
                </a:solidFill>
                <a:latin typeface="Consolas"/>
                <a:ea typeface="Consolas"/>
                <a:cs typeface="Consolas"/>
                <a:sym typeface="Consolas"/>
              </a:rPr>
              <a:t>foo</a:t>
            </a:r>
            <a:r>
              <a:rPr lang="ru" sz="1600">
                <a:solidFill>
                  <a:schemeClr val="dk1"/>
                </a:solidFill>
              </a:rPr>
              <a:t> и </a:t>
            </a:r>
            <a:r>
              <a:rPr lang="ru" sz="1600">
                <a:solidFill>
                  <a:schemeClr val="dk1"/>
                </a:solidFill>
                <a:latin typeface="Consolas"/>
                <a:ea typeface="Consolas"/>
                <a:cs typeface="Consolas"/>
                <a:sym typeface="Consolas"/>
              </a:rPr>
              <a:t>bar</a:t>
            </a:r>
            <a:endParaRPr sz="1600">
              <a:solidFill>
                <a:schemeClr val="dk1"/>
              </a:solidFill>
              <a:latin typeface="Consolas"/>
              <a:ea typeface="Consolas"/>
              <a:cs typeface="Consolas"/>
              <a:sym typeface="Consolas"/>
            </a:endParaRPr>
          </a:p>
          <a:p>
            <a:pPr indent="0" lvl="0" marL="0" rtl="0">
              <a:spcBef>
                <a:spcPts val="0"/>
              </a:spcBef>
              <a:spcAft>
                <a:spcPts val="0"/>
              </a:spcAft>
              <a:buNone/>
            </a:pPr>
            <a:r>
              <a:t/>
            </a:r>
            <a:endParaRPr sz="16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3D4E6"/>
        </a:solidFill>
      </p:bgPr>
    </p:bg>
    <p:spTree>
      <p:nvGrpSpPr>
        <p:cNvPr id="152" name="Shape 152"/>
        <p:cNvGrpSpPr/>
        <p:nvPr/>
      </p:nvGrpSpPr>
      <p:grpSpPr>
        <a:xfrm>
          <a:off x="0" y="0"/>
          <a:ext cx="0" cy="0"/>
          <a:chOff x="0" y="0"/>
          <a:chExt cx="0" cy="0"/>
        </a:xfrm>
      </p:grpSpPr>
      <p:sp>
        <p:nvSpPr>
          <p:cNvPr id="153" name="Shape 153"/>
          <p:cNvSpPr txBox="1"/>
          <p:nvPr>
            <p:ph type="title"/>
          </p:nvPr>
        </p:nvSpPr>
        <p:spPr>
          <a:xfrm>
            <a:off x="311700" y="279700"/>
            <a:ext cx="8520600" cy="572700"/>
          </a:xfrm>
          <a:prstGeom prst="rect">
            <a:avLst/>
          </a:prstGeom>
          <a:solidFill>
            <a:srgbClr val="FFDD2D"/>
          </a:solidFill>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ru">
                <a:solidFill>
                  <a:schemeClr val="dk2"/>
                </a:solidFill>
              </a:rPr>
              <a:t>Совместное использование объектов</a:t>
            </a:r>
            <a:endParaRPr>
              <a:solidFill>
                <a:schemeClr val="dk2"/>
              </a:solidFill>
            </a:endParaRPr>
          </a:p>
        </p:txBody>
      </p:sp>
      <p:sp>
        <p:nvSpPr>
          <p:cNvPr id="154" name="Shape 154"/>
          <p:cNvSpPr txBox="1"/>
          <p:nvPr/>
        </p:nvSpPr>
        <p:spPr>
          <a:xfrm>
            <a:off x="311700" y="952575"/>
            <a:ext cx="8520600" cy="3922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ru" sz="1600">
                <a:solidFill>
                  <a:schemeClr val="dk1"/>
                </a:solidFill>
              </a:rPr>
              <a:t>Важной проблемой потокобезопасности является </a:t>
            </a:r>
            <a:r>
              <a:rPr b="1" lang="ru" sz="1600">
                <a:solidFill>
                  <a:schemeClr val="dk1"/>
                </a:solidFill>
              </a:rPr>
              <a:t>утечка данных </a:t>
            </a:r>
            <a:r>
              <a:rPr lang="ru" sz="1600">
                <a:solidFill>
                  <a:schemeClr val="dk1"/>
                </a:solidFill>
              </a:rPr>
              <a:t>(escaped objects/variables). Утечка возникает в случаях, когда ссылка на мутабельные данные покидает свой исходный объект, из-за чего нарушается инкапсуляция этого объекта и возникает угроза несанкционированного изменения его внутреннего состояния.</a:t>
            </a:r>
            <a:endParaRPr sz="1600">
              <a:solidFill>
                <a:schemeClr val="dk1"/>
              </a:solidFill>
            </a:endParaRPr>
          </a:p>
        </p:txBody>
      </p:sp>
      <p:sp>
        <p:nvSpPr>
          <p:cNvPr id="155" name="Shape 155"/>
          <p:cNvSpPr txBox="1"/>
          <p:nvPr/>
        </p:nvSpPr>
        <p:spPr>
          <a:xfrm>
            <a:off x="2445900" y="2362350"/>
            <a:ext cx="4252200" cy="2094000"/>
          </a:xfrm>
          <a:prstGeom prst="rect">
            <a:avLst/>
          </a:prstGeom>
          <a:solidFill>
            <a:srgbClr val="FFFFFF"/>
          </a:solidFill>
          <a:ln>
            <a:noFill/>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ru" sz="1100">
                <a:solidFill>
                  <a:srgbClr val="000080"/>
                </a:solidFill>
                <a:latin typeface="Consolas"/>
                <a:ea typeface="Consolas"/>
                <a:cs typeface="Consolas"/>
                <a:sym typeface="Consolas"/>
              </a:rPr>
              <a:t>class</a:t>
            </a:r>
            <a:r>
              <a:rPr lang="ru" sz="1100">
                <a:solidFill>
                  <a:srgbClr val="333333"/>
                </a:solidFill>
                <a:latin typeface="Consolas"/>
                <a:ea typeface="Consolas"/>
                <a:cs typeface="Consolas"/>
                <a:sym typeface="Consolas"/>
              </a:rPr>
              <a:t> Prison {</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private</a:t>
            </a: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val</a:t>
            </a:r>
            <a:r>
              <a:rPr lang="ru" sz="1100">
                <a:solidFill>
                  <a:srgbClr val="333333"/>
                </a:solidFill>
                <a:latin typeface="Consolas"/>
                <a:ea typeface="Consolas"/>
                <a:cs typeface="Consolas"/>
                <a:sym typeface="Consolas"/>
              </a:rPr>
              <a:t> prisonerList </a:t>
            </a:r>
            <a:r>
              <a:rPr b="1" lang="ru" sz="1100">
                <a:solidFill>
                  <a:srgbClr val="000080"/>
                </a:solidFill>
                <a:latin typeface="Consolas"/>
                <a:ea typeface="Consolas"/>
                <a:cs typeface="Consolas"/>
                <a:sym typeface="Consolas"/>
              </a:rPr>
              <a:t>=</a:t>
            </a:r>
            <a:r>
              <a:rPr lang="ru" sz="1100">
                <a:solidFill>
                  <a:srgbClr val="333333"/>
                </a:solidFill>
                <a:latin typeface="Consolas"/>
                <a:ea typeface="Consolas"/>
                <a:cs typeface="Consolas"/>
                <a:sym typeface="Consolas"/>
              </a:rPr>
              <a:t> Array(</a:t>
            </a:r>
            <a:r>
              <a:rPr lang="ru" sz="1100">
                <a:solidFill>
                  <a:srgbClr val="0000FF"/>
                </a:solidFill>
                <a:latin typeface="Consolas"/>
                <a:ea typeface="Consolas"/>
                <a:cs typeface="Consolas"/>
                <a:sym typeface="Consolas"/>
              </a:rPr>
              <a:t>0</a:t>
            </a:r>
            <a:r>
              <a:rPr lang="ru" sz="1100">
                <a:solidFill>
                  <a:srgbClr val="333333"/>
                </a:solidFill>
                <a:latin typeface="Consolas"/>
                <a:ea typeface="Consolas"/>
                <a:cs typeface="Consolas"/>
                <a:sym typeface="Consolas"/>
              </a:rPr>
              <a:t>)</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def</a:t>
            </a:r>
            <a:r>
              <a:rPr lang="ru" sz="1100">
                <a:solidFill>
                  <a:srgbClr val="333333"/>
                </a:solidFill>
                <a:latin typeface="Consolas"/>
                <a:ea typeface="Consolas"/>
                <a:cs typeface="Consolas"/>
                <a:sym typeface="Consolas"/>
              </a:rPr>
              <a:t> getPrisoners</a:t>
            </a:r>
            <a:r>
              <a:rPr b="1" lang="ru" sz="1100">
                <a:solidFill>
                  <a:srgbClr val="000080"/>
                </a:solidFill>
                <a:latin typeface="Consolas"/>
                <a:ea typeface="Consolas"/>
                <a:cs typeface="Consolas"/>
                <a:sym typeface="Consolas"/>
              </a:rPr>
              <a:t>:</a:t>
            </a: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Array</a:t>
            </a:r>
            <a:r>
              <a:rPr lang="ru" sz="1100">
                <a:solidFill>
                  <a:srgbClr val="333333"/>
                </a:solidFill>
                <a:latin typeface="Consolas"/>
                <a:ea typeface="Consolas"/>
                <a:cs typeface="Consolas"/>
                <a:sym typeface="Consolas"/>
              </a:rPr>
              <a:t>[</a:t>
            </a:r>
            <a:r>
              <a:rPr b="1" lang="ru" sz="1100">
                <a:solidFill>
                  <a:srgbClr val="000080"/>
                </a:solidFill>
                <a:latin typeface="Consolas"/>
                <a:ea typeface="Consolas"/>
                <a:cs typeface="Consolas"/>
                <a:sym typeface="Consolas"/>
              </a:rPr>
              <a:t>Int</a:t>
            </a: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a:t>
            </a:r>
            <a:r>
              <a:rPr lang="ru" sz="1100">
                <a:solidFill>
                  <a:srgbClr val="333333"/>
                </a:solidFill>
                <a:latin typeface="Consolas"/>
                <a:ea typeface="Consolas"/>
                <a:cs typeface="Consolas"/>
                <a:sym typeface="Consolas"/>
              </a:rPr>
              <a:t> prisonerList</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a:t>
            </a:r>
            <a:br>
              <a:rPr lang="ru" sz="1100">
                <a:solidFill>
                  <a:srgbClr val="333333"/>
                </a:solidFill>
                <a:latin typeface="Consolas"/>
                <a:ea typeface="Consolas"/>
                <a:cs typeface="Consolas"/>
                <a:sym typeface="Consolas"/>
              </a:rPr>
            </a:br>
            <a:br>
              <a:rPr lang="ru" sz="1100">
                <a:solidFill>
                  <a:srgbClr val="333333"/>
                </a:solidFill>
                <a:latin typeface="Consolas"/>
                <a:ea typeface="Consolas"/>
                <a:cs typeface="Consolas"/>
                <a:sym typeface="Consolas"/>
              </a:rPr>
            </a:br>
            <a:r>
              <a:rPr b="1" lang="ru" sz="1100">
                <a:solidFill>
                  <a:srgbClr val="000080"/>
                </a:solidFill>
                <a:latin typeface="Consolas"/>
                <a:ea typeface="Consolas"/>
                <a:cs typeface="Consolas"/>
                <a:sym typeface="Consolas"/>
              </a:rPr>
              <a:t>object</a:t>
            </a:r>
            <a:r>
              <a:rPr lang="ru" sz="1100">
                <a:solidFill>
                  <a:srgbClr val="333333"/>
                </a:solidFill>
                <a:latin typeface="Consolas"/>
                <a:ea typeface="Consolas"/>
                <a:cs typeface="Consolas"/>
                <a:sym typeface="Consolas"/>
              </a:rPr>
              <a:t> Mallory </a:t>
            </a:r>
            <a:r>
              <a:rPr b="1" lang="ru" sz="1100">
                <a:solidFill>
                  <a:srgbClr val="000080"/>
                </a:solidFill>
                <a:latin typeface="Consolas"/>
                <a:ea typeface="Consolas"/>
                <a:cs typeface="Consolas"/>
                <a:sym typeface="Consolas"/>
              </a:rPr>
              <a:t>extends</a:t>
            </a:r>
            <a:r>
              <a:rPr lang="ru" sz="1100">
                <a:solidFill>
                  <a:srgbClr val="333333"/>
                </a:solidFill>
                <a:latin typeface="Consolas"/>
                <a:ea typeface="Consolas"/>
                <a:cs typeface="Consolas"/>
                <a:sym typeface="Consolas"/>
              </a:rPr>
              <a:t> App {</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val</a:t>
            </a:r>
            <a:r>
              <a:rPr lang="ru" sz="1100">
                <a:solidFill>
                  <a:srgbClr val="333333"/>
                </a:solidFill>
                <a:latin typeface="Consolas"/>
                <a:ea typeface="Consolas"/>
                <a:cs typeface="Consolas"/>
                <a:sym typeface="Consolas"/>
              </a:rPr>
              <a:t> prison </a:t>
            </a:r>
            <a:r>
              <a:rPr b="1" lang="ru" sz="1100">
                <a:solidFill>
                  <a:srgbClr val="000080"/>
                </a:solidFill>
                <a:latin typeface="Consolas"/>
                <a:ea typeface="Consolas"/>
                <a:cs typeface="Consolas"/>
                <a:sym typeface="Consolas"/>
              </a:rPr>
              <a:t>=</a:t>
            </a: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new</a:t>
            </a:r>
            <a:r>
              <a:rPr lang="ru" sz="1100">
                <a:solidFill>
                  <a:srgbClr val="333333"/>
                </a:solidFill>
                <a:latin typeface="Consolas"/>
                <a:ea typeface="Consolas"/>
                <a:cs typeface="Consolas"/>
                <a:sym typeface="Consolas"/>
              </a:rPr>
              <a:t> Prison</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println(prison.getPrisoners.toList) </a:t>
            </a:r>
            <a:r>
              <a:rPr i="1" lang="ru" sz="1100">
                <a:solidFill>
                  <a:srgbClr val="008800"/>
                </a:solidFill>
                <a:latin typeface="Consolas"/>
                <a:ea typeface="Consolas"/>
                <a:cs typeface="Consolas"/>
                <a:sym typeface="Consolas"/>
              </a:rPr>
              <a:t>// List(0)</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prison.getPrisoners.update(</a:t>
            </a:r>
            <a:r>
              <a:rPr lang="ru" sz="1100">
                <a:solidFill>
                  <a:srgbClr val="0000FF"/>
                </a:solidFill>
                <a:latin typeface="Consolas"/>
                <a:ea typeface="Consolas"/>
                <a:cs typeface="Consolas"/>
                <a:sym typeface="Consolas"/>
              </a:rPr>
              <a:t>0</a:t>
            </a:r>
            <a:r>
              <a:rPr lang="ru" sz="1100">
                <a:solidFill>
                  <a:srgbClr val="333333"/>
                </a:solidFill>
                <a:latin typeface="Consolas"/>
                <a:ea typeface="Consolas"/>
                <a:cs typeface="Consolas"/>
                <a:sym typeface="Consolas"/>
              </a:rPr>
              <a:t>, </a:t>
            </a:r>
            <a:r>
              <a:rPr lang="ru" sz="1100">
                <a:solidFill>
                  <a:srgbClr val="0000FF"/>
                </a:solidFill>
                <a:latin typeface="Consolas"/>
                <a:ea typeface="Consolas"/>
                <a:cs typeface="Consolas"/>
                <a:sym typeface="Consolas"/>
              </a:rPr>
              <a:t>42</a:t>
            </a:r>
            <a:r>
              <a:rPr lang="ru" sz="1100">
                <a:solidFill>
                  <a:srgbClr val="333333"/>
                </a:solidFill>
                <a:latin typeface="Consolas"/>
                <a:ea typeface="Consolas"/>
                <a:cs typeface="Consolas"/>
                <a:sym typeface="Consolas"/>
              </a:rPr>
              <a:t>)</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println(prison.getPrisoners.toList) </a:t>
            </a:r>
            <a:r>
              <a:rPr i="1" lang="ru" sz="1100">
                <a:solidFill>
                  <a:srgbClr val="008800"/>
                </a:solidFill>
                <a:latin typeface="Consolas"/>
                <a:ea typeface="Consolas"/>
                <a:cs typeface="Consolas"/>
                <a:sym typeface="Consolas"/>
              </a:rPr>
              <a:t>// List(42)</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a:t>
            </a:r>
            <a:endParaRPr sz="1100">
              <a:solidFill>
                <a:srgbClr val="333333"/>
              </a:solidFill>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3D4E6"/>
        </a:solidFill>
      </p:bgPr>
    </p:bg>
    <p:spTree>
      <p:nvGrpSpPr>
        <p:cNvPr id="159" name="Shape 159"/>
        <p:cNvGrpSpPr/>
        <p:nvPr/>
      </p:nvGrpSpPr>
      <p:grpSpPr>
        <a:xfrm>
          <a:off x="0" y="0"/>
          <a:ext cx="0" cy="0"/>
          <a:chOff x="0" y="0"/>
          <a:chExt cx="0" cy="0"/>
        </a:xfrm>
      </p:grpSpPr>
      <p:sp>
        <p:nvSpPr>
          <p:cNvPr id="160" name="Shape 160"/>
          <p:cNvSpPr txBox="1"/>
          <p:nvPr>
            <p:ph type="title"/>
          </p:nvPr>
        </p:nvSpPr>
        <p:spPr>
          <a:xfrm>
            <a:off x="311700" y="279700"/>
            <a:ext cx="8520600" cy="572700"/>
          </a:xfrm>
          <a:prstGeom prst="rect">
            <a:avLst/>
          </a:prstGeom>
          <a:solidFill>
            <a:srgbClr val="FFDD2D"/>
          </a:solidFill>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ru">
                <a:solidFill>
                  <a:schemeClr val="dk2"/>
                </a:solidFill>
              </a:rPr>
              <a:t>Совместное использование объектов</a:t>
            </a:r>
            <a:endParaRPr>
              <a:solidFill>
                <a:schemeClr val="dk2"/>
              </a:solidFill>
            </a:endParaRPr>
          </a:p>
        </p:txBody>
      </p:sp>
      <p:sp>
        <p:nvSpPr>
          <p:cNvPr id="161" name="Shape 161"/>
          <p:cNvSpPr txBox="1"/>
          <p:nvPr/>
        </p:nvSpPr>
        <p:spPr>
          <a:xfrm>
            <a:off x="311700" y="952575"/>
            <a:ext cx="8520600" cy="3922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ru" sz="1600">
                <a:solidFill>
                  <a:schemeClr val="dk1"/>
                </a:solidFill>
              </a:rPr>
              <a:t>Другие специальные случаи побега ссылок:</a:t>
            </a:r>
            <a:endParaRPr sz="1600">
              <a:solidFill>
                <a:schemeClr val="dk1"/>
              </a:solidFill>
            </a:endParaRPr>
          </a:p>
          <a:p>
            <a:pPr indent="-330200" lvl="0" marL="457200" rtl="0">
              <a:spcBef>
                <a:spcPts val="0"/>
              </a:spcBef>
              <a:spcAft>
                <a:spcPts val="0"/>
              </a:spcAft>
              <a:buClr>
                <a:schemeClr val="dk1"/>
              </a:buClr>
              <a:buSzPts val="1600"/>
              <a:buChar char="-"/>
            </a:pPr>
            <a:r>
              <a:rPr lang="ru" sz="1600">
                <a:solidFill>
                  <a:schemeClr val="dk1"/>
                </a:solidFill>
              </a:rPr>
              <a:t>Утечка ссылок на класс в процессе инициализации:</a:t>
            </a:r>
            <a:endParaRPr sz="1600">
              <a:solidFill>
                <a:schemeClr val="dk1"/>
              </a:solidFill>
            </a:endParaRPr>
          </a:p>
          <a:p>
            <a:pPr indent="0" lvl="0" marL="0" rtl="0">
              <a:spcBef>
                <a:spcPts val="0"/>
              </a:spcBef>
              <a:spcAft>
                <a:spcPts val="0"/>
              </a:spcAft>
              <a:buNone/>
            </a:pPr>
            <a:r>
              <a:t/>
            </a:r>
            <a:endParaRPr sz="1600">
              <a:solidFill>
                <a:schemeClr val="dk1"/>
              </a:solidFill>
            </a:endParaRPr>
          </a:p>
          <a:p>
            <a:pPr indent="0" lvl="0" marL="0" rtl="0">
              <a:spcBef>
                <a:spcPts val="0"/>
              </a:spcBef>
              <a:spcAft>
                <a:spcPts val="0"/>
              </a:spcAft>
              <a:buNone/>
            </a:pPr>
            <a:r>
              <a:t/>
            </a:r>
            <a:endParaRPr sz="1600">
              <a:solidFill>
                <a:schemeClr val="dk1"/>
              </a:solidFill>
            </a:endParaRPr>
          </a:p>
          <a:p>
            <a:pPr indent="0" lvl="0" marL="0" rtl="0">
              <a:spcBef>
                <a:spcPts val="0"/>
              </a:spcBef>
              <a:spcAft>
                <a:spcPts val="0"/>
              </a:spcAft>
              <a:buNone/>
            </a:pPr>
            <a:r>
              <a:t/>
            </a:r>
            <a:endParaRPr sz="1600">
              <a:solidFill>
                <a:schemeClr val="dk1"/>
              </a:solidFill>
            </a:endParaRPr>
          </a:p>
          <a:p>
            <a:pPr indent="0" lvl="0" marL="0" rtl="0">
              <a:spcBef>
                <a:spcPts val="0"/>
              </a:spcBef>
              <a:spcAft>
                <a:spcPts val="0"/>
              </a:spcAft>
              <a:buNone/>
            </a:pPr>
            <a:r>
              <a:t/>
            </a:r>
            <a:endParaRPr sz="1600">
              <a:solidFill>
                <a:schemeClr val="dk1"/>
              </a:solidFill>
            </a:endParaRPr>
          </a:p>
          <a:p>
            <a:pPr indent="0" lvl="0" marL="0" rtl="0">
              <a:spcBef>
                <a:spcPts val="0"/>
              </a:spcBef>
              <a:spcAft>
                <a:spcPts val="0"/>
              </a:spcAft>
              <a:buNone/>
            </a:pPr>
            <a:r>
              <a:t/>
            </a:r>
            <a:endParaRPr sz="1600">
              <a:solidFill>
                <a:schemeClr val="dk1"/>
              </a:solidFill>
            </a:endParaRPr>
          </a:p>
          <a:p>
            <a:pPr indent="-330200" lvl="0" marL="457200" rtl="0">
              <a:spcBef>
                <a:spcPts val="0"/>
              </a:spcBef>
              <a:spcAft>
                <a:spcPts val="0"/>
              </a:spcAft>
              <a:buClr>
                <a:schemeClr val="dk1"/>
              </a:buClr>
              <a:buSzPts val="1600"/>
              <a:buChar char="-"/>
            </a:pPr>
            <a:r>
              <a:rPr lang="ru" sz="1600">
                <a:solidFill>
                  <a:schemeClr val="dk1"/>
                </a:solidFill>
              </a:rPr>
              <a:t>Утечка указателя на внешний класс для вложенных классов (особенно если конструктор еще не завершил свою работу):</a:t>
            </a:r>
            <a:endParaRPr sz="1600">
              <a:solidFill>
                <a:schemeClr val="dk1"/>
              </a:solidFill>
            </a:endParaRPr>
          </a:p>
        </p:txBody>
      </p:sp>
      <p:sp>
        <p:nvSpPr>
          <p:cNvPr id="162" name="Shape 162"/>
          <p:cNvSpPr txBox="1"/>
          <p:nvPr/>
        </p:nvSpPr>
        <p:spPr>
          <a:xfrm>
            <a:off x="2934450" y="1632175"/>
            <a:ext cx="3275100" cy="1088100"/>
          </a:xfrm>
          <a:prstGeom prst="rect">
            <a:avLst/>
          </a:prstGeom>
          <a:solidFill>
            <a:srgbClr val="FFFFFF"/>
          </a:solidFill>
          <a:ln>
            <a:noFill/>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ru" sz="900">
                <a:solidFill>
                  <a:srgbClr val="000080"/>
                </a:solidFill>
                <a:latin typeface="Consolas"/>
                <a:ea typeface="Consolas"/>
                <a:cs typeface="Consolas"/>
                <a:sym typeface="Consolas"/>
              </a:rPr>
              <a:t>object</a:t>
            </a:r>
            <a:r>
              <a:rPr lang="ru" sz="900">
                <a:solidFill>
                  <a:srgbClr val="333333"/>
                </a:solidFill>
                <a:latin typeface="Consolas"/>
                <a:ea typeface="Consolas"/>
                <a:cs typeface="Consolas"/>
                <a:sym typeface="Consolas"/>
              </a:rPr>
              <a:t> LeakedNonInitializedClass {</a:t>
            </a:r>
            <a:br>
              <a:rPr lang="ru" sz="900">
                <a:solidFill>
                  <a:srgbClr val="333333"/>
                </a:solidFill>
                <a:latin typeface="Consolas"/>
                <a:ea typeface="Consolas"/>
                <a:cs typeface="Consolas"/>
                <a:sym typeface="Consolas"/>
              </a:rPr>
            </a:br>
            <a:r>
              <a:rPr lang="ru" sz="900">
                <a:solidFill>
                  <a:srgbClr val="333333"/>
                </a:solidFill>
                <a:latin typeface="Consolas"/>
                <a:ea typeface="Consolas"/>
                <a:cs typeface="Consolas"/>
                <a:sym typeface="Consolas"/>
              </a:rPr>
              <a:t>  @volatile </a:t>
            </a:r>
            <a:r>
              <a:rPr b="1" lang="ru" sz="900">
                <a:solidFill>
                  <a:srgbClr val="000080"/>
                </a:solidFill>
                <a:latin typeface="Consolas"/>
                <a:ea typeface="Consolas"/>
                <a:cs typeface="Consolas"/>
                <a:sym typeface="Consolas"/>
              </a:rPr>
              <a:t>var</a:t>
            </a:r>
            <a:r>
              <a:rPr lang="ru" sz="900">
                <a:solidFill>
                  <a:srgbClr val="333333"/>
                </a:solidFill>
                <a:latin typeface="Consolas"/>
                <a:ea typeface="Consolas"/>
                <a:cs typeface="Consolas"/>
                <a:sym typeface="Consolas"/>
              </a:rPr>
              <a:t> sharedLink</a:t>
            </a:r>
            <a:r>
              <a:rPr b="1" lang="ru" sz="900">
                <a:solidFill>
                  <a:srgbClr val="000080"/>
                </a:solidFill>
                <a:latin typeface="Consolas"/>
                <a:ea typeface="Consolas"/>
                <a:cs typeface="Consolas"/>
                <a:sym typeface="Consolas"/>
              </a:rPr>
              <a:t>:</a:t>
            </a:r>
            <a:r>
              <a:rPr lang="ru" sz="900">
                <a:solidFill>
                  <a:srgbClr val="333333"/>
                </a:solidFill>
                <a:latin typeface="Consolas"/>
                <a:ea typeface="Consolas"/>
                <a:cs typeface="Consolas"/>
                <a:sym typeface="Consolas"/>
              </a:rPr>
              <a:t> </a:t>
            </a:r>
            <a:r>
              <a:rPr b="1" lang="ru" sz="900">
                <a:solidFill>
                  <a:srgbClr val="000080"/>
                </a:solidFill>
                <a:latin typeface="Consolas"/>
                <a:ea typeface="Consolas"/>
                <a:cs typeface="Consolas"/>
                <a:sym typeface="Consolas"/>
              </a:rPr>
              <a:t>MyClass</a:t>
            </a:r>
            <a:r>
              <a:rPr lang="ru" sz="900">
                <a:solidFill>
                  <a:srgbClr val="333333"/>
                </a:solidFill>
                <a:latin typeface="Consolas"/>
                <a:ea typeface="Consolas"/>
                <a:cs typeface="Consolas"/>
                <a:sym typeface="Consolas"/>
              </a:rPr>
              <a:t> = </a:t>
            </a:r>
            <a:r>
              <a:rPr b="1" lang="ru" sz="900">
                <a:solidFill>
                  <a:srgbClr val="000080"/>
                </a:solidFill>
                <a:latin typeface="Consolas"/>
                <a:ea typeface="Consolas"/>
                <a:cs typeface="Consolas"/>
                <a:sym typeface="Consolas"/>
              </a:rPr>
              <a:t>_</a:t>
            </a:r>
            <a:br>
              <a:rPr lang="ru" sz="900">
                <a:solidFill>
                  <a:srgbClr val="333333"/>
                </a:solidFill>
                <a:latin typeface="Consolas"/>
                <a:ea typeface="Consolas"/>
                <a:cs typeface="Consolas"/>
                <a:sym typeface="Consolas"/>
              </a:rPr>
            </a:br>
            <a:r>
              <a:rPr lang="ru" sz="900">
                <a:solidFill>
                  <a:srgbClr val="333333"/>
                </a:solidFill>
                <a:latin typeface="Consolas"/>
                <a:ea typeface="Consolas"/>
                <a:cs typeface="Consolas"/>
                <a:sym typeface="Consolas"/>
              </a:rPr>
              <a:t>  </a:t>
            </a:r>
            <a:r>
              <a:rPr b="1" lang="ru" sz="900">
                <a:solidFill>
                  <a:srgbClr val="000080"/>
                </a:solidFill>
                <a:latin typeface="Consolas"/>
                <a:ea typeface="Consolas"/>
                <a:cs typeface="Consolas"/>
                <a:sym typeface="Consolas"/>
              </a:rPr>
              <a:t>class</a:t>
            </a:r>
            <a:r>
              <a:rPr lang="ru" sz="900">
                <a:solidFill>
                  <a:srgbClr val="333333"/>
                </a:solidFill>
                <a:latin typeface="Consolas"/>
                <a:ea typeface="Consolas"/>
                <a:cs typeface="Consolas"/>
                <a:sym typeface="Consolas"/>
              </a:rPr>
              <a:t> MyClass {</a:t>
            </a:r>
            <a:br>
              <a:rPr lang="ru" sz="900">
                <a:solidFill>
                  <a:srgbClr val="333333"/>
                </a:solidFill>
                <a:latin typeface="Consolas"/>
                <a:ea typeface="Consolas"/>
                <a:cs typeface="Consolas"/>
                <a:sym typeface="Consolas"/>
              </a:rPr>
            </a:br>
            <a:r>
              <a:rPr lang="ru" sz="900">
                <a:solidFill>
                  <a:srgbClr val="333333"/>
                </a:solidFill>
                <a:latin typeface="Consolas"/>
                <a:ea typeface="Consolas"/>
                <a:cs typeface="Consolas"/>
                <a:sym typeface="Consolas"/>
              </a:rPr>
              <a:t>    sharedLink </a:t>
            </a:r>
            <a:r>
              <a:rPr b="1" lang="ru" sz="900">
                <a:solidFill>
                  <a:srgbClr val="000080"/>
                </a:solidFill>
                <a:latin typeface="Consolas"/>
                <a:ea typeface="Consolas"/>
                <a:cs typeface="Consolas"/>
                <a:sym typeface="Consolas"/>
              </a:rPr>
              <a:t>=</a:t>
            </a:r>
            <a:r>
              <a:rPr lang="ru" sz="900">
                <a:solidFill>
                  <a:srgbClr val="333333"/>
                </a:solidFill>
                <a:latin typeface="Consolas"/>
                <a:ea typeface="Consolas"/>
                <a:cs typeface="Consolas"/>
                <a:sym typeface="Consolas"/>
              </a:rPr>
              <a:t> </a:t>
            </a:r>
            <a:r>
              <a:rPr b="1" lang="ru" sz="900">
                <a:solidFill>
                  <a:srgbClr val="000080"/>
                </a:solidFill>
                <a:latin typeface="Consolas"/>
                <a:ea typeface="Consolas"/>
                <a:cs typeface="Consolas"/>
                <a:sym typeface="Consolas"/>
              </a:rPr>
              <a:t>this</a:t>
            </a:r>
            <a:br>
              <a:rPr lang="ru" sz="900">
                <a:solidFill>
                  <a:srgbClr val="333333"/>
                </a:solidFill>
                <a:latin typeface="Consolas"/>
                <a:ea typeface="Consolas"/>
                <a:cs typeface="Consolas"/>
                <a:sym typeface="Consolas"/>
              </a:rPr>
            </a:br>
            <a:r>
              <a:rPr lang="ru" sz="900">
                <a:solidFill>
                  <a:srgbClr val="333333"/>
                </a:solidFill>
                <a:latin typeface="Consolas"/>
                <a:ea typeface="Consolas"/>
                <a:cs typeface="Consolas"/>
                <a:sym typeface="Consolas"/>
              </a:rPr>
              <a:t>    </a:t>
            </a:r>
            <a:r>
              <a:rPr i="1" lang="ru" sz="900">
                <a:solidFill>
                  <a:srgbClr val="008800"/>
                </a:solidFill>
                <a:latin typeface="Consolas"/>
                <a:ea typeface="Consolas"/>
                <a:cs typeface="Consolas"/>
                <a:sym typeface="Consolas"/>
              </a:rPr>
              <a:t>// do some initialization</a:t>
            </a:r>
            <a:br>
              <a:rPr lang="ru" sz="900">
                <a:solidFill>
                  <a:srgbClr val="333333"/>
                </a:solidFill>
                <a:latin typeface="Consolas"/>
                <a:ea typeface="Consolas"/>
                <a:cs typeface="Consolas"/>
                <a:sym typeface="Consolas"/>
              </a:rPr>
            </a:br>
            <a:r>
              <a:rPr lang="ru" sz="900">
                <a:solidFill>
                  <a:srgbClr val="333333"/>
                </a:solidFill>
                <a:latin typeface="Consolas"/>
                <a:ea typeface="Consolas"/>
                <a:cs typeface="Consolas"/>
                <a:sym typeface="Consolas"/>
              </a:rPr>
              <a:t>  }</a:t>
            </a:r>
            <a:br>
              <a:rPr lang="ru" sz="900">
                <a:solidFill>
                  <a:srgbClr val="333333"/>
                </a:solidFill>
                <a:latin typeface="Consolas"/>
                <a:ea typeface="Consolas"/>
                <a:cs typeface="Consolas"/>
                <a:sym typeface="Consolas"/>
              </a:rPr>
            </a:br>
            <a:r>
              <a:rPr lang="ru" sz="900">
                <a:solidFill>
                  <a:srgbClr val="333333"/>
                </a:solidFill>
                <a:latin typeface="Consolas"/>
                <a:ea typeface="Consolas"/>
                <a:cs typeface="Consolas"/>
                <a:sym typeface="Consolas"/>
              </a:rPr>
              <a:t>}</a:t>
            </a:r>
            <a:endParaRPr sz="900">
              <a:solidFill>
                <a:srgbClr val="333333"/>
              </a:solidFill>
              <a:latin typeface="Consolas"/>
              <a:ea typeface="Consolas"/>
              <a:cs typeface="Consolas"/>
              <a:sym typeface="Consolas"/>
            </a:endParaRPr>
          </a:p>
        </p:txBody>
      </p:sp>
      <p:sp>
        <p:nvSpPr>
          <p:cNvPr id="163" name="Shape 163"/>
          <p:cNvSpPr txBox="1"/>
          <p:nvPr/>
        </p:nvSpPr>
        <p:spPr>
          <a:xfrm>
            <a:off x="2537100" y="3319075"/>
            <a:ext cx="4069800" cy="1360500"/>
          </a:xfrm>
          <a:prstGeom prst="rect">
            <a:avLst/>
          </a:prstGeom>
          <a:solidFill>
            <a:srgbClr val="FFFFFF"/>
          </a:solidFill>
          <a:ln>
            <a:noFill/>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ru" sz="900">
                <a:solidFill>
                  <a:srgbClr val="000080"/>
                </a:solidFill>
                <a:latin typeface="Consolas"/>
                <a:ea typeface="Consolas"/>
                <a:cs typeface="Consolas"/>
                <a:sym typeface="Consolas"/>
              </a:rPr>
              <a:t>class</a:t>
            </a:r>
            <a:r>
              <a:rPr lang="ru" sz="900">
                <a:solidFill>
                  <a:srgbClr val="333333"/>
                </a:solidFill>
                <a:latin typeface="Consolas"/>
                <a:ea typeface="Consolas"/>
                <a:cs typeface="Consolas"/>
                <a:sym typeface="Consolas"/>
              </a:rPr>
              <a:t> LeakedClass {</a:t>
            </a:r>
            <a:br>
              <a:rPr lang="ru" sz="900">
                <a:solidFill>
                  <a:srgbClr val="333333"/>
                </a:solidFill>
                <a:latin typeface="Consolas"/>
                <a:ea typeface="Consolas"/>
                <a:cs typeface="Consolas"/>
                <a:sym typeface="Consolas"/>
              </a:rPr>
            </a:br>
            <a:r>
              <a:rPr lang="ru" sz="900">
                <a:solidFill>
                  <a:srgbClr val="333333"/>
                </a:solidFill>
                <a:latin typeface="Consolas"/>
                <a:ea typeface="Consolas"/>
                <a:cs typeface="Consolas"/>
                <a:sym typeface="Consolas"/>
              </a:rPr>
              <a:t>  Application.registerListener(</a:t>
            </a:r>
            <a:br>
              <a:rPr lang="ru" sz="900">
                <a:solidFill>
                  <a:srgbClr val="333333"/>
                </a:solidFill>
                <a:latin typeface="Consolas"/>
                <a:ea typeface="Consolas"/>
                <a:cs typeface="Consolas"/>
                <a:sym typeface="Consolas"/>
              </a:rPr>
            </a:br>
            <a:r>
              <a:rPr lang="ru" sz="900">
                <a:solidFill>
                  <a:srgbClr val="333333"/>
                </a:solidFill>
                <a:latin typeface="Consolas"/>
                <a:ea typeface="Consolas"/>
                <a:cs typeface="Consolas"/>
                <a:sym typeface="Consolas"/>
              </a:rPr>
              <a:t>    </a:t>
            </a:r>
            <a:r>
              <a:rPr b="1" lang="ru" sz="900">
                <a:solidFill>
                  <a:srgbClr val="000080"/>
                </a:solidFill>
                <a:latin typeface="Consolas"/>
                <a:ea typeface="Consolas"/>
                <a:cs typeface="Consolas"/>
                <a:sym typeface="Consolas"/>
              </a:rPr>
              <a:t>new</a:t>
            </a:r>
            <a:r>
              <a:rPr lang="ru" sz="900">
                <a:solidFill>
                  <a:srgbClr val="333333"/>
                </a:solidFill>
                <a:latin typeface="Consolas"/>
                <a:ea typeface="Consolas"/>
                <a:cs typeface="Consolas"/>
                <a:sym typeface="Consolas"/>
              </a:rPr>
              <a:t> Listener {</a:t>
            </a:r>
            <a:br>
              <a:rPr lang="ru" sz="900">
                <a:solidFill>
                  <a:srgbClr val="333333"/>
                </a:solidFill>
                <a:latin typeface="Consolas"/>
                <a:ea typeface="Consolas"/>
                <a:cs typeface="Consolas"/>
                <a:sym typeface="Consolas"/>
              </a:rPr>
            </a:br>
            <a:r>
              <a:rPr lang="ru" sz="900">
                <a:solidFill>
                  <a:srgbClr val="333333"/>
                </a:solidFill>
                <a:latin typeface="Consolas"/>
                <a:ea typeface="Consolas"/>
                <a:cs typeface="Consolas"/>
                <a:sym typeface="Consolas"/>
              </a:rPr>
              <a:t>      </a:t>
            </a:r>
            <a:r>
              <a:rPr b="1" lang="ru" sz="900">
                <a:solidFill>
                  <a:srgbClr val="000080"/>
                </a:solidFill>
                <a:latin typeface="Consolas"/>
                <a:ea typeface="Consolas"/>
                <a:cs typeface="Consolas"/>
                <a:sym typeface="Consolas"/>
              </a:rPr>
              <a:t>override</a:t>
            </a:r>
            <a:r>
              <a:rPr lang="ru" sz="900">
                <a:solidFill>
                  <a:srgbClr val="333333"/>
                </a:solidFill>
                <a:latin typeface="Consolas"/>
                <a:ea typeface="Consolas"/>
                <a:cs typeface="Consolas"/>
                <a:sym typeface="Consolas"/>
              </a:rPr>
              <a:t> </a:t>
            </a:r>
            <a:r>
              <a:rPr b="1" lang="ru" sz="900">
                <a:solidFill>
                  <a:srgbClr val="000080"/>
                </a:solidFill>
                <a:latin typeface="Consolas"/>
                <a:ea typeface="Consolas"/>
                <a:cs typeface="Consolas"/>
                <a:sym typeface="Consolas"/>
              </a:rPr>
              <a:t>def</a:t>
            </a:r>
            <a:r>
              <a:rPr lang="ru" sz="900">
                <a:solidFill>
                  <a:srgbClr val="333333"/>
                </a:solidFill>
                <a:latin typeface="Consolas"/>
                <a:ea typeface="Consolas"/>
                <a:cs typeface="Consolas"/>
                <a:sym typeface="Consolas"/>
              </a:rPr>
              <a:t> handleEvent(e: Event)</a:t>
            </a:r>
            <a:r>
              <a:rPr b="1" lang="ru" sz="900">
                <a:solidFill>
                  <a:srgbClr val="000080"/>
                </a:solidFill>
                <a:latin typeface="Consolas"/>
                <a:ea typeface="Consolas"/>
                <a:cs typeface="Consolas"/>
                <a:sym typeface="Consolas"/>
              </a:rPr>
              <a:t>:</a:t>
            </a:r>
            <a:r>
              <a:rPr lang="ru" sz="900">
                <a:solidFill>
                  <a:srgbClr val="333333"/>
                </a:solidFill>
                <a:latin typeface="Consolas"/>
                <a:ea typeface="Consolas"/>
                <a:cs typeface="Consolas"/>
                <a:sym typeface="Consolas"/>
              </a:rPr>
              <a:t> </a:t>
            </a:r>
            <a:r>
              <a:rPr b="1" lang="ru" sz="900">
                <a:solidFill>
                  <a:srgbClr val="000080"/>
                </a:solidFill>
                <a:latin typeface="Consolas"/>
                <a:ea typeface="Consolas"/>
                <a:cs typeface="Consolas"/>
                <a:sym typeface="Consolas"/>
              </a:rPr>
              <a:t>Unit</a:t>
            </a:r>
            <a:r>
              <a:rPr lang="ru" sz="900">
                <a:solidFill>
                  <a:srgbClr val="333333"/>
                </a:solidFill>
                <a:latin typeface="Consolas"/>
                <a:ea typeface="Consolas"/>
                <a:cs typeface="Consolas"/>
                <a:sym typeface="Consolas"/>
              </a:rPr>
              <a:t> = {</a:t>
            </a:r>
            <a:br>
              <a:rPr lang="ru" sz="900">
                <a:solidFill>
                  <a:srgbClr val="333333"/>
                </a:solidFill>
                <a:latin typeface="Consolas"/>
                <a:ea typeface="Consolas"/>
                <a:cs typeface="Consolas"/>
                <a:sym typeface="Consolas"/>
              </a:rPr>
            </a:br>
            <a:r>
              <a:rPr lang="ru" sz="900">
                <a:solidFill>
                  <a:srgbClr val="333333"/>
                </a:solidFill>
                <a:latin typeface="Consolas"/>
                <a:ea typeface="Consolas"/>
                <a:cs typeface="Consolas"/>
                <a:sym typeface="Consolas"/>
              </a:rPr>
              <a:t>        </a:t>
            </a:r>
            <a:r>
              <a:rPr i="1" lang="ru" sz="900">
                <a:solidFill>
                  <a:srgbClr val="008800"/>
                </a:solidFill>
                <a:latin typeface="Consolas"/>
                <a:ea typeface="Consolas"/>
                <a:cs typeface="Consolas"/>
                <a:sym typeface="Consolas"/>
              </a:rPr>
              <a:t>// reference to LeakedClass is leaked</a:t>
            </a:r>
            <a:br>
              <a:rPr lang="ru" sz="900">
                <a:solidFill>
                  <a:srgbClr val="333333"/>
                </a:solidFill>
                <a:latin typeface="Consolas"/>
                <a:ea typeface="Consolas"/>
                <a:cs typeface="Consolas"/>
                <a:sym typeface="Consolas"/>
              </a:rPr>
            </a:br>
            <a:r>
              <a:rPr lang="ru" sz="900">
                <a:solidFill>
                  <a:srgbClr val="333333"/>
                </a:solidFill>
                <a:latin typeface="Consolas"/>
                <a:ea typeface="Consolas"/>
                <a:cs typeface="Consolas"/>
                <a:sym typeface="Consolas"/>
              </a:rPr>
              <a:t>      }</a:t>
            </a:r>
            <a:br>
              <a:rPr lang="ru" sz="900">
                <a:solidFill>
                  <a:srgbClr val="333333"/>
                </a:solidFill>
                <a:latin typeface="Consolas"/>
                <a:ea typeface="Consolas"/>
                <a:cs typeface="Consolas"/>
                <a:sym typeface="Consolas"/>
              </a:rPr>
            </a:br>
            <a:r>
              <a:rPr lang="ru" sz="900">
                <a:solidFill>
                  <a:srgbClr val="333333"/>
                </a:solidFill>
                <a:latin typeface="Consolas"/>
                <a:ea typeface="Consolas"/>
                <a:cs typeface="Consolas"/>
                <a:sym typeface="Consolas"/>
              </a:rPr>
              <a:t>    }</a:t>
            </a:r>
            <a:br>
              <a:rPr lang="ru" sz="900">
                <a:solidFill>
                  <a:srgbClr val="333333"/>
                </a:solidFill>
                <a:latin typeface="Consolas"/>
                <a:ea typeface="Consolas"/>
                <a:cs typeface="Consolas"/>
                <a:sym typeface="Consolas"/>
              </a:rPr>
            </a:br>
            <a:r>
              <a:rPr lang="ru" sz="900">
                <a:solidFill>
                  <a:srgbClr val="333333"/>
                </a:solidFill>
                <a:latin typeface="Consolas"/>
                <a:ea typeface="Consolas"/>
                <a:cs typeface="Consolas"/>
                <a:sym typeface="Consolas"/>
              </a:rPr>
              <a:t>  )</a:t>
            </a:r>
            <a:br>
              <a:rPr lang="ru" sz="900">
                <a:solidFill>
                  <a:srgbClr val="333333"/>
                </a:solidFill>
                <a:latin typeface="Consolas"/>
                <a:ea typeface="Consolas"/>
                <a:cs typeface="Consolas"/>
                <a:sym typeface="Consolas"/>
              </a:rPr>
            </a:br>
            <a:r>
              <a:rPr lang="ru" sz="900">
                <a:solidFill>
                  <a:srgbClr val="333333"/>
                </a:solidFill>
                <a:latin typeface="Consolas"/>
                <a:ea typeface="Consolas"/>
                <a:cs typeface="Consolas"/>
                <a:sym typeface="Consolas"/>
              </a:rPr>
              <a:t>}</a:t>
            </a:r>
            <a:endParaRPr sz="900">
              <a:solidFill>
                <a:srgbClr val="333333"/>
              </a:solidFill>
              <a:latin typeface="Consolas"/>
              <a:ea typeface="Consolas"/>
              <a:cs typeface="Consolas"/>
              <a:sym typeface="Consola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3D4E6"/>
        </a:solidFill>
      </p:bgPr>
    </p:bg>
    <p:spTree>
      <p:nvGrpSpPr>
        <p:cNvPr id="167" name="Shape 167"/>
        <p:cNvGrpSpPr/>
        <p:nvPr/>
      </p:nvGrpSpPr>
      <p:grpSpPr>
        <a:xfrm>
          <a:off x="0" y="0"/>
          <a:ext cx="0" cy="0"/>
          <a:chOff x="0" y="0"/>
          <a:chExt cx="0" cy="0"/>
        </a:xfrm>
      </p:grpSpPr>
      <p:sp>
        <p:nvSpPr>
          <p:cNvPr id="168" name="Shape 168"/>
          <p:cNvSpPr txBox="1"/>
          <p:nvPr>
            <p:ph type="title"/>
          </p:nvPr>
        </p:nvSpPr>
        <p:spPr>
          <a:xfrm>
            <a:off x="311700" y="279700"/>
            <a:ext cx="8520600" cy="572700"/>
          </a:xfrm>
          <a:prstGeom prst="rect">
            <a:avLst/>
          </a:prstGeom>
          <a:solidFill>
            <a:srgbClr val="FFDD2D"/>
          </a:solidFill>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ru">
                <a:solidFill>
                  <a:schemeClr val="dk2"/>
                </a:solidFill>
              </a:rPr>
              <a:t>Совместное использование объектов</a:t>
            </a:r>
            <a:endParaRPr>
              <a:solidFill>
                <a:schemeClr val="dk2"/>
              </a:solidFill>
            </a:endParaRPr>
          </a:p>
        </p:txBody>
      </p:sp>
      <p:sp>
        <p:nvSpPr>
          <p:cNvPr id="169" name="Shape 169"/>
          <p:cNvSpPr txBox="1"/>
          <p:nvPr/>
        </p:nvSpPr>
        <p:spPr>
          <a:xfrm>
            <a:off x="311700" y="952575"/>
            <a:ext cx="8520600" cy="3922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ru" sz="1600">
                <a:solidFill>
                  <a:schemeClr val="dk1"/>
                </a:solidFill>
              </a:rPr>
              <a:t>Простейшие способы обхода проблемы видимости и совместного использования объектов:</a:t>
            </a:r>
            <a:endParaRPr sz="1600">
              <a:solidFill>
                <a:schemeClr val="dk1"/>
              </a:solidFill>
            </a:endParaRPr>
          </a:p>
          <a:p>
            <a:pPr indent="-330200" lvl="0" marL="457200" rtl="0">
              <a:spcBef>
                <a:spcPts val="0"/>
              </a:spcBef>
              <a:spcAft>
                <a:spcPts val="0"/>
              </a:spcAft>
              <a:buClr>
                <a:schemeClr val="dk1"/>
              </a:buClr>
              <a:buSzPts val="1600"/>
              <a:buAutoNum type="arabicPeriod"/>
            </a:pPr>
            <a:r>
              <a:rPr b="1" lang="ru" sz="1600">
                <a:solidFill>
                  <a:schemeClr val="dk1"/>
                </a:solidFill>
              </a:rPr>
              <a:t>Ограничение текущим потоком (thread confinement): </a:t>
            </a:r>
            <a:r>
              <a:rPr lang="ru" sz="1600">
                <a:solidFill>
                  <a:schemeClr val="dk1"/>
                </a:solidFill>
              </a:rPr>
              <a:t>не потокобезопасная переменная используется только в одном (текущем) потоке</a:t>
            </a:r>
            <a:endParaRPr sz="1600">
              <a:solidFill>
                <a:schemeClr val="dk1"/>
              </a:solidFill>
            </a:endParaRPr>
          </a:p>
          <a:p>
            <a:pPr indent="-330200" lvl="0" marL="457200" rtl="0">
              <a:spcBef>
                <a:spcPts val="0"/>
              </a:spcBef>
              <a:spcAft>
                <a:spcPts val="0"/>
              </a:spcAft>
              <a:buClr>
                <a:schemeClr val="dk1"/>
              </a:buClr>
              <a:buSzPts val="1600"/>
              <a:buAutoNum type="arabicPeriod"/>
            </a:pPr>
            <a:r>
              <a:rPr b="1" lang="ru" sz="1600">
                <a:solidFill>
                  <a:schemeClr val="dk1"/>
                </a:solidFill>
              </a:rPr>
              <a:t>ThreadLocal-переменные. </a:t>
            </a:r>
            <a:r>
              <a:rPr lang="ru" sz="1600">
                <a:solidFill>
                  <a:schemeClr val="dk1"/>
                </a:solidFill>
              </a:rPr>
              <a:t>Одноименный контейнер позволяет сохранить ссылки на экземпляры объектов таким образом, что каждый поток будет иметь собственную ссылку, не пересекающуюся с другими потоками. Это - простой способ привязать переменную только к одному потоку.</a:t>
            </a:r>
            <a:endParaRPr sz="1600">
              <a:solidFill>
                <a:schemeClr val="dk1"/>
              </a:solidFill>
            </a:endParaRPr>
          </a:p>
          <a:p>
            <a:pPr indent="-330200" lvl="0" marL="457200" rtl="0">
              <a:spcBef>
                <a:spcPts val="0"/>
              </a:spcBef>
              <a:spcAft>
                <a:spcPts val="0"/>
              </a:spcAft>
              <a:buClr>
                <a:schemeClr val="dk1"/>
              </a:buClr>
              <a:buSzPts val="1600"/>
              <a:buAutoNum type="arabicPeriod"/>
            </a:pPr>
            <a:r>
              <a:rPr b="1" lang="ru" sz="1600">
                <a:solidFill>
                  <a:schemeClr val="dk1"/>
                </a:solidFill>
              </a:rPr>
              <a:t>Иммутабельность (immutability):</a:t>
            </a:r>
            <a:r>
              <a:rPr lang="ru" sz="1600">
                <a:solidFill>
                  <a:schemeClr val="dk1"/>
                </a:solidFill>
              </a:rPr>
              <a:t> если объект является неизменяемым (иммутабельным), то он автоматически обладает свойством потокобезопасности. При этом во время своего создания он не обязан быть неизменяемым (при условии, что он станет опубликованным для других объектов уже будучи полностью сконструированным).</a:t>
            </a:r>
            <a:endParaRPr sz="1600">
              <a:solidFill>
                <a:schemeClr val="dk1"/>
              </a:solidFill>
            </a:endParaRPr>
          </a:p>
          <a:p>
            <a:pPr indent="-330200" lvl="1" marL="914400" rtl="0">
              <a:spcBef>
                <a:spcPts val="0"/>
              </a:spcBef>
              <a:spcAft>
                <a:spcPts val="0"/>
              </a:spcAft>
              <a:buClr>
                <a:schemeClr val="dk1"/>
              </a:buClr>
              <a:buSzPts val="1600"/>
              <a:buAutoNum type="alphaLcPeriod"/>
            </a:pPr>
            <a:r>
              <a:rPr lang="ru" sz="1600">
                <a:solidFill>
                  <a:schemeClr val="dk1"/>
                </a:solidFill>
              </a:rPr>
              <a:t>Иммутабельный объект внутри себя может иметь мутабельные объекты, если при этом он не предоставляют наружу ссылки на них или методы для их изменения</a:t>
            </a:r>
            <a:endParaRPr sz="16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3D4E6"/>
        </a:solidFill>
      </p:bgPr>
    </p:bg>
    <p:spTree>
      <p:nvGrpSpPr>
        <p:cNvPr id="60" name="Shape 60"/>
        <p:cNvGrpSpPr/>
        <p:nvPr/>
      </p:nvGrpSpPr>
      <p:grpSpPr>
        <a:xfrm>
          <a:off x="0" y="0"/>
          <a:ext cx="0" cy="0"/>
          <a:chOff x="0" y="0"/>
          <a:chExt cx="0" cy="0"/>
        </a:xfrm>
      </p:grpSpPr>
      <p:sp>
        <p:nvSpPr>
          <p:cNvPr id="61" name="Shape 61"/>
          <p:cNvSpPr txBox="1"/>
          <p:nvPr>
            <p:ph type="title"/>
          </p:nvPr>
        </p:nvSpPr>
        <p:spPr>
          <a:xfrm>
            <a:off x="311700" y="279700"/>
            <a:ext cx="8520600" cy="572700"/>
          </a:xfrm>
          <a:prstGeom prst="rect">
            <a:avLst/>
          </a:prstGeom>
          <a:solidFill>
            <a:srgbClr val="FFDD2D"/>
          </a:solidFill>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ru">
                <a:solidFill>
                  <a:schemeClr val="dk2"/>
                </a:solidFill>
              </a:rPr>
              <a:t>Параллельное программирование</a:t>
            </a:r>
            <a:endParaRPr>
              <a:solidFill>
                <a:schemeClr val="dk2"/>
              </a:solidFill>
            </a:endParaRPr>
          </a:p>
        </p:txBody>
      </p:sp>
      <p:pic>
        <p:nvPicPr>
          <p:cNvPr id="62" name="Shape 62"/>
          <p:cNvPicPr preferRelativeResize="0"/>
          <p:nvPr/>
        </p:nvPicPr>
        <p:blipFill>
          <a:blip r:embed="rId3">
            <a:alphaModFix/>
          </a:blip>
          <a:stretch>
            <a:fillRect/>
          </a:stretch>
        </p:blipFill>
        <p:spPr>
          <a:xfrm>
            <a:off x="3055125" y="1004800"/>
            <a:ext cx="3033750" cy="39863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3D4E6"/>
        </a:solidFill>
      </p:bgPr>
    </p:bg>
    <p:spTree>
      <p:nvGrpSpPr>
        <p:cNvPr id="173" name="Shape 173"/>
        <p:cNvGrpSpPr/>
        <p:nvPr/>
      </p:nvGrpSpPr>
      <p:grpSpPr>
        <a:xfrm>
          <a:off x="0" y="0"/>
          <a:ext cx="0" cy="0"/>
          <a:chOff x="0" y="0"/>
          <a:chExt cx="0" cy="0"/>
        </a:xfrm>
      </p:grpSpPr>
      <p:sp>
        <p:nvSpPr>
          <p:cNvPr id="174" name="Shape 174"/>
          <p:cNvSpPr txBox="1"/>
          <p:nvPr>
            <p:ph type="title"/>
          </p:nvPr>
        </p:nvSpPr>
        <p:spPr>
          <a:xfrm>
            <a:off x="311700" y="279700"/>
            <a:ext cx="8520600" cy="572700"/>
          </a:xfrm>
          <a:prstGeom prst="rect">
            <a:avLst/>
          </a:prstGeom>
          <a:solidFill>
            <a:srgbClr val="FFDD2D"/>
          </a:solidFill>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ru">
                <a:solidFill>
                  <a:schemeClr val="dk2"/>
                </a:solidFill>
              </a:rPr>
              <a:t>Совместное использование объектов</a:t>
            </a:r>
            <a:endParaRPr>
              <a:solidFill>
                <a:schemeClr val="dk2"/>
              </a:solidFill>
            </a:endParaRPr>
          </a:p>
        </p:txBody>
      </p:sp>
      <p:sp>
        <p:nvSpPr>
          <p:cNvPr id="175" name="Shape 175"/>
          <p:cNvSpPr txBox="1"/>
          <p:nvPr/>
        </p:nvSpPr>
        <p:spPr>
          <a:xfrm>
            <a:off x="311700" y="952575"/>
            <a:ext cx="8520600" cy="3922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ru" sz="1600">
                <a:solidFill>
                  <a:schemeClr val="dk1"/>
                </a:solidFill>
              </a:rPr>
              <a:t>Правильная инициализация объектов очень важна, ибо даже валидный объект при условии неправильной инициализации может быть источником ошибок. Основные проблемы:</a:t>
            </a:r>
            <a:endParaRPr sz="1600">
              <a:solidFill>
                <a:schemeClr val="dk1"/>
              </a:solidFill>
            </a:endParaRPr>
          </a:p>
          <a:p>
            <a:pPr indent="-330200" lvl="0" marL="457200" rtl="0">
              <a:spcBef>
                <a:spcPts val="0"/>
              </a:spcBef>
              <a:spcAft>
                <a:spcPts val="0"/>
              </a:spcAft>
              <a:buClr>
                <a:schemeClr val="dk1"/>
              </a:buClr>
              <a:buSzPts val="1600"/>
              <a:buChar char="-"/>
            </a:pPr>
            <a:r>
              <a:rPr lang="ru" sz="1600">
                <a:solidFill>
                  <a:schemeClr val="dk1"/>
                </a:solidFill>
              </a:rPr>
              <a:t>Публикация ссылок на объект до завершения его создания</a:t>
            </a:r>
            <a:endParaRPr sz="1600">
              <a:solidFill>
                <a:schemeClr val="dk1"/>
              </a:solidFill>
            </a:endParaRPr>
          </a:p>
          <a:p>
            <a:pPr indent="-330200" lvl="0" marL="457200" rtl="0">
              <a:spcBef>
                <a:spcPts val="0"/>
              </a:spcBef>
              <a:spcAft>
                <a:spcPts val="0"/>
              </a:spcAft>
              <a:buClr>
                <a:schemeClr val="dk1"/>
              </a:buClr>
              <a:buSzPts val="1600"/>
              <a:buChar char="-"/>
            </a:pPr>
            <a:r>
              <a:rPr lang="ru" sz="1600">
                <a:solidFill>
                  <a:schemeClr val="dk1"/>
                </a:solidFill>
              </a:rPr>
              <a:t>Устаревшие ссылки на неопубликованный объект</a:t>
            </a:r>
            <a:endParaRPr sz="1600">
              <a:solidFill>
                <a:schemeClr val="dk1"/>
              </a:solidFill>
            </a:endParaRPr>
          </a:p>
        </p:txBody>
      </p:sp>
      <p:sp>
        <p:nvSpPr>
          <p:cNvPr id="176" name="Shape 176"/>
          <p:cNvSpPr txBox="1"/>
          <p:nvPr/>
        </p:nvSpPr>
        <p:spPr>
          <a:xfrm>
            <a:off x="912725" y="2373100"/>
            <a:ext cx="7318500" cy="2652300"/>
          </a:xfrm>
          <a:prstGeom prst="rect">
            <a:avLst/>
          </a:prstGeom>
          <a:solidFill>
            <a:srgbClr val="FFFFFF"/>
          </a:solidFill>
          <a:ln>
            <a:noFill/>
          </a:ln>
        </p:spPr>
        <p:txBody>
          <a:bodyPr anchorCtr="0" anchor="t" bIns="91425" lIns="91425" spcFirstLastPara="1" rIns="91425" wrap="square" tIns="91425">
            <a:noAutofit/>
          </a:bodyPr>
          <a:lstStyle/>
          <a:p>
            <a:pPr indent="0" lvl="0" marL="0" rtl="0">
              <a:lnSpc>
                <a:spcPct val="110795"/>
              </a:lnSpc>
              <a:spcBef>
                <a:spcPts val="0"/>
              </a:spcBef>
              <a:spcAft>
                <a:spcPts val="0"/>
              </a:spcAft>
              <a:buNone/>
            </a:pPr>
            <a:r>
              <a:rPr b="1" lang="ru" sz="1100">
                <a:solidFill>
                  <a:srgbClr val="000080"/>
                </a:solidFill>
                <a:latin typeface="Consolas"/>
                <a:ea typeface="Consolas"/>
                <a:cs typeface="Consolas"/>
                <a:sym typeface="Consolas"/>
              </a:rPr>
              <a:t>class</a:t>
            </a:r>
            <a:r>
              <a:rPr lang="ru" sz="1100">
                <a:solidFill>
                  <a:srgbClr val="333333"/>
                </a:solidFill>
                <a:latin typeface="Consolas"/>
                <a:ea typeface="Consolas"/>
                <a:cs typeface="Consolas"/>
                <a:sym typeface="Consolas"/>
              </a:rPr>
              <a:t> Holder() {</a:t>
            </a:r>
            <a:endParaRPr sz="1100">
              <a:solidFill>
                <a:srgbClr val="333333"/>
              </a:solidFill>
              <a:latin typeface="Consolas"/>
              <a:ea typeface="Consolas"/>
              <a:cs typeface="Consolas"/>
              <a:sym typeface="Consolas"/>
            </a:endParaRPr>
          </a:p>
          <a:p>
            <a:pPr indent="0" lvl="0" marL="0" rtl="0">
              <a:lnSpc>
                <a:spcPct val="110795"/>
              </a:lnSpc>
              <a:spcBef>
                <a:spcPts val="0"/>
              </a:spcBef>
              <a:spcAft>
                <a:spcPts val="0"/>
              </a:spcAft>
              <a:buNone/>
            </a:pP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var</a:t>
            </a:r>
            <a:r>
              <a:rPr lang="ru" sz="1100">
                <a:solidFill>
                  <a:srgbClr val="333333"/>
                </a:solidFill>
                <a:latin typeface="Consolas"/>
                <a:ea typeface="Consolas"/>
                <a:cs typeface="Consolas"/>
                <a:sym typeface="Consolas"/>
              </a:rPr>
              <a:t> n</a:t>
            </a:r>
            <a:r>
              <a:rPr b="1" lang="ru" sz="1100">
                <a:solidFill>
                  <a:srgbClr val="000080"/>
                </a:solidFill>
                <a:latin typeface="Consolas"/>
                <a:ea typeface="Consolas"/>
                <a:cs typeface="Consolas"/>
                <a:sym typeface="Consolas"/>
              </a:rPr>
              <a:t>:</a:t>
            </a: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Int = _</a:t>
            </a:r>
            <a:endParaRPr sz="1100">
              <a:solidFill>
                <a:srgbClr val="333333"/>
              </a:solidFill>
              <a:latin typeface="Consolas"/>
              <a:ea typeface="Consolas"/>
              <a:cs typeface="Consolas"/>
              <a:sym typeface="Consolas"/>
            </a:endParaRPr>
          </a:p>
          <a:p>
            <a:pPr indent="0" lvl="0" marL="0" rtl="0">
              <a:lnSpc>
                <a:spcPct val="110795"/>
              </a:lnSpc>
              <a:spcBef>
                <a:spcPts val="0"/>
              </a:spcBef>
              <a:spcAft>
                <a:spcPts val="0"/>
              </a:spcAft>
              <a:buNone/>
            </a:pPr>
            <a:r>
              <a:rPr lang="ru" sz="1100">
                <a:solidFill>
                  <a:srgbClr val="333333"/>
                </a:solidFill>
                <a:latin typeface="Consolas"/>
                <a:ea typeface="Consolas"/>
                <a:cs typeface="Consolas"/>
                <a:sym typeface="Consolas"/>
              </a:rPr>
              <a:t>  Application.register(</a:t>
            </a:r>
            <a:r>
              <a:rPr b="1" lang="ru" sz="1100">
                <a:solidFill>
                  <a:srgbClr val="000080"/>
                </a:solidFill>
                <a:latin typeface="Consolas"/>
                <a:ea typeface="Consolas"/>
                <a:cs typeface="Consolas"/>
                <a:sym typeface="Consolas"/>
              </a:rPr>
              <a:t>this</a:t>
            </a:r>
            <a:r>
              <a:rPr lang="ru" sz="1100">
                <a:solidFill>
                  <a:srgbClr val="333333"/>
                </a:solidFill>
                <a:latin typeface="Consolas"/>
                <a:ea typeface="Consolas"/>
                <a:cs typeface="Consolas"/>
                <a:sym typeface="Consolas"/>
              </a:rPr>
              <a:t>)</a:t>
            </a:r>
            <a:endParaRPr sz="1100">
              <a:solidFill>
                <a:srgbClr val="333333"/>
              </a:solidFill>
              <a:latin typeface="Consolas"/>
              <a:ea typeface="Consolas"/>
              <a:cs typeface="Consolas"/>
              <a:sym typeface="Consolas"/>
            </a:endParaRPr>
          </a:p>
          <a:p>
            <a:pPr indent="0" lvl="0" marL="0" rtl="0">
              <a:lnSpc>
                <a:spcPct val="110795"/>
              </a:lnSpc>
              <a:spcBef>
                <a:spcPts val="0"/>
              </a:spcBef>
              <a:spcAft>
                <a:spcPts val="0"/>
              </a:spcAft>
              <a:buNone/>
            </a:pPr>
            <a:r>
              <a:rPr lang="ru" sz="1100">
                <a:solidFill>
                  <a:srgbClr val="333333"/>
                </a:solidFill>
                <a:latin typeface="Consolas"/>
                <a:ea typeface="Consolas"/>
                <a:cs typeface="Consolas"/>
                <a:sym typeface="Consolas"/>
              </a:rPr>
              <a:t>  n = </a:t>
            </a:r>
            <a:r>
              <a:rPr lang="ru" sz="1100">
                <a:solidFill>
                  <a:srgbClr val="0000FF"/>
                </a:solidFill>
                <a:latin typeface="Consolas"/>
                <a:ea typeface="Consolas"/>
                <a:cs typeface="Consolas"/>
                <a:sym typeface="Consolas"/>
              </a:rPr>
              <a:t>42</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def</a:t>
            </a:r>
            <a:r>
              <a:rPr lang="ru" sz="1100">
                <a:solidFill>
                  <a:srgbClr val="333333"/>
                </a:solidFill>
                <a:latin typeface="Consolas"/>
                <a:ea typeface="Consolas"/>
                <a:cs typeface="Consolas"/>
                <a:sym typeface="Consolas"/>
              </a:rPr>
              <a:t> assertSanity() = </a:t>
            </a:r>
            <a:r>
              <a:rPr b="1" lang="ru" sz="1100">
                <a:solidFill>
                  <a:srgbClr val="000080"/>
                </a:solidFill>
                <a:latin typeface="Consolas"/>
                <a:ea typeface="Consolas"/>
                <a:cs typeface="Consolas"/>
                <a:sym typeface="Consolas"/>
              </a:rPr>
              <a:t>if</a:t>
            </a:r>
            <a:r>
              <a:rPr lang="ru" sz="1100">
                <a:solidFill>
                  <a:srgbClr val="333333"/>
                </a:solidFill>
                <a:latin typeface="Consolas"/>
                <a:ea typeface="Consolas"/>
                <a:cs typeface="Consolas"/>
                <a:sym typeface="Consolas"/>
              </a:rPr>
              <a:t> (n != n) </a:t>
            </a:r>
            <a:r>
              <a:rPr b="1" lang="ru" sz="1100">
                <a:solidFill>
                  <a:srgbClr val="000080"/>
                </a:solidFill>
                <a:latin typeface="Consolas"/>
                <a:ea typeface="Consolas"/>
                <a:cs typeface="Consolas"/>
                <a:sym typeface="Consolas"/>
              </a:rPr>
              <a:t>throw</a:t>
            </a: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new</a:t>
            </a:r>
            <a:r>
              <a:rPr lang="ru" sz="1100">
                <a:solidFill>
                  <a:srgbClr val="333333"/>
                </a:solidFill>
                <a:latin typeface="Consolas"/>
                <a:ea typeface="Consolas"/>
                <a:cs typeface="Consolas"/>
                <a:sym typeface="Consolas"/>
              </a:rPr>
              <a:t> AssertionError(</a:t>
            </a:r>
            <a:r>
              <a:rPr lang="ru" sz="1100">
                <a:solidFill>
                  <a:srgbClr val="0000FF"/>
                </a:solidFill>
                <a:latin typeface="Consolas"/>
                <a:ea typeface="Consolas"/>
                <a:cs typeface="Consolas"/>
                <a:sym typeface="Consolas"/>
              </a:rPr>
              <a:t>"This statement is false."</a:t>
            </a:r>
            <a:r>
              <a:rPr lang="ru" sz="1100">
                <a:solidFill>
                  <a:srgbClr val="333333"/>
                </a:solidFill>
                <a:latin typeface="Consolas"/>
                <a:ea typeface="Consolas"/>
                <a:cs typeface="Consolas"/>
                <a:sym typeface="Consolas"/>
              </a:rPr>
              <a:t>)</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a:t>
            </a:r>
            <a:br>
              <a:rPr lang="ru" sz="1100">
                <a:solidFill>
                  <a:srgbClr val="333333"/>
                </a:solidFill>
                <a:latin typeface="Consolas"/>
                <a:ea typeface="Consolas"/>
                <a:cs typeface="Consolas"/>
                <a:sym typeface="Consolas"/>
              </a:rPr>
            </a:br>
            <a:br>
              <a:rPr lang="ru" sz="1100">
                <a:solidFill>
                  <a:srgbClr val="333333"/>
                </a:solidFill>
                <a:latin typeface="Consolas"/>
                <a:ea typeface="Consolas"/>
                <a:cs typeface="Consolas"/>
                <a:sym typeface="Consolas"/>
              </a:rPr>
            </a:br>
            <a:r>
              <a:rPr b="1" lang="ru" sz="1100">
                <a:solidFill>
                  <a:srgbClr val="000080"/>
                </a:solidFill>
                <a:latin typeface="Consolas"/>
                <a:ea typeface="Consolas"/>
                <a:cs typeface="Consolas"/>
                <a:sym typeface="Consolas"/>
              </a:rPr>
              <a:t>class</a:t>
            </a:r>
            <a:r>
              <a:rPr lang="ru" sz="1100">
                <a:solidFill>
                  <a:srgbClr val="333333"/>
                </a:solidFill>
                <a:latin typeface="Consolas"/>
                <a:ea typeface="Consolas"/>
                <a:cs typeface="Consolas"/>
                <a:sym typeface="Consolas"/>
              </a:rPr>
              <a:t> Application {</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var</a:t>
            </a:r>
            <a:r>
              <a:rPr lang="ru" sz="1100">
                <a:solidFill>
                  <a:srgbClr val="333333"/>
                </a:solidFill>
                <a:latin typeface="Consolas"/>
                <a:ea typeface="Consolas"/>
                <a:cs typeface="Consolas"/>
                <a:sym typeface="Consolas"/>
              </a:rPr>
              <a:t> holder</a:t>
            </a:r>
            <a:r>
              <a:rPr b="1" lang="ru" sz="1100">
                <a:solidFill>
                  <a:srgbClr val="000080"/>
                </a:solidFill>
                <a:latin typeface="Consolas"/>
                <a:ea typeface="Consolas"/>
                <a:cs typeface="Consolas"/>
                <a:sym typeface="Consolas"/>
              </a:rPr>
              <a:t>:</a:t>
            </a: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Holder</a:t>
            </a:r>
            <a:r>
              <a:rPr lang="ru" sz="1100">
                <a:solidFill>
                  <a:srgbClr val="333333"/>
                </a:solidFill>
                <a:latin typeface="Consolas"/>
                <a:ea typeface="Consolas"/>
                <a:cs typeface="Consolas"/>
                <a:sym typeface="Consolas"/>
              </a:rPr>
              <a:t> = </a:t>
            </a:r>
            <a:r>
              <a:rPr b="1" lang="ru" sz="1100">
                <a:solidFill>
                  <a:srgbClr val="000080"/>
                </a:solidFill>
                <a:latin typeface="Consolas"/>
                <a:ea typeface="Consolas"/>
                <a:cs typeface="Consolas"/>
                <a:sym typeface="Consolas"/>
              </a:rPr>
              <a:t>_</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def</a:t>
            </a:r>
            <a:r>
              <a:rPr lang="ru" sz="1100">
                <a:solidFill>
                  <a:srgbClr val="333333"/>
                </a:solidFill>
                <a:latin typeface="Consolas"/>
                <a:ea typeface="Consolas"/>
                <a:cs typeface="Consolas"/>
                <a:sym typeface="Consolas"/>
              </a:rPr>
              <a:t> initialize ()</a:t>
            </a:r>
            <a:r>
              <a:rPr b="1" lang="ru" sz="1100">
                <a:solidFill>
                  <a:srgbClr val="000080"/>
                </a:solidFill>
                <a:latin typeface="Consolas"/>
                <a:ea typeface="Consolas"/>
                <a:cs typeface="Consolas"/>
                <a:sym typeface="Consolas"/>
              </a:rPr>
              <a:t>:</a:t>
            </a: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Unit</a:t>
            </a:r>
            <a:r>
              <a:rPr lang="ru" sz="1100">
                <a:solidFill>
                  <a:srgbClr val="333333"/>
                </a:solidFill>
                <a:latin typeface="Consolas"/>
                <a:ea typeface="Consolas"/>
                <a:cs typeface="Consolas"/>
                <a:sym typeface="Consolas"/>
              </a:rPr>
              <a:t> = {</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holder </a:t>
            </a:r>
            <a:r>
              <a:rPr b="1" lang="ru" sz="1100">
                <a:solidFill>
                  <a:srgbClr val="000080"/>
                </a:solidFill>
                <a:latin typeface="Consolas"/>
                <a:ea typeface="Consolas"/>
                <a:cs typeface="Consolas"/>
                <a:sym typeface="Consolas"/>
              </a:rPr>
              <a:t>=</a:t>
            </a: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new</a:t>
            </a:r>
            <a:r>
              <a:rPr lang="ru" sz="1100">
                <a:solidFill>
                  <a:srgbClr val="333333"/>
                </a:solidFill>
                <a:latin typeface="Consolas"/>
                <a:ea typeface="Consolas"/>
                <a:cs typeface="Consolas"/>
                <a:sym typeface="Consolas"/>
              </a:rPr>
              <a:t> Holder()</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a:t>
            </a:r>
            <a:endParaRPr sz="1100">
              <a:solidFill>
                <a:srgbClr val="333333"/>
              </a:solidFill>
              <a:latin typeface="Consolas"/>
              <a:ea typeface="Consolas"/>
              <a:cs typeface="Consolas"/>
              <a:sym typeface="Consola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3D4E6"/>
        </a:solidFill>
      </p:bgPr>
    </p:bg>
    <p:spTree>
      <p:nvGrpSpPr>
        <p:cNvPr id="180" name="Shape 180"/>
        <p:cNvGrpSpPr/>
        <p:nvPr/>
      </p:nvGrpSpPr>
      <p:grpSpPr>
        <a:xfrm>
          <a:off x="0" y="0"/>
          <a:ext cx="0" cy="0"/>
          <a:chOff x="0" y="0"/>
          <a:chExt cx="0" cy="0"/>
        </a:xfrm>
      </p:grpSpPr>
      <p:sp>
        <p:nvSpPr>
          <p:cNvPr id="181" name="Shape 181"/>
          <p:cNvSpPr txBox="1"/>
          <p:nvPr>
            <p:ph type="title"/>
          </p:nvPr>
        </p:nvSpPr>
        <p:spPr>
          <a:xfrm>
            <a:off x="311700" y="279700"/>
            <a:ext cx="8520600" cy="572700"/>
          </a:xfrm>
          <a:prstGeom prst="rect">
            <a:avLst/>
          </a:prstGeom>
          <a:solidFill>
            <a:srgbClr val="FFDD2D"/>
          </a:solidFill>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ru">
                <a:solidFill>
                  <a:schemeClr val="dk2"/>
                </a:solidFill>
              </a:rPr>
              <a:t>Совместное использование объектов</a:t>
            </a:r>
            <a:endParaRPr>
              <a:solidFill>
                <a:schemeClr val="dk2"/>
              </a:solidFill>
            </a:endParaRPr>
          </a:p>
        </p:txBody>
      </p:sp>
      <p:sp>
        <p:nvSpPr>
          <p:cNvPr id="182" name="Shape 182"/>
          <p:cNvSpPr txBox="1"/>
          <p:nvPr/>
        </p:nvSpPr>
        <p:spPr>
          <a:xfrm>
            <a:off x="311700" y="952575"/>
            <a:ext cx="8520600" cy="3922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ru" sz="1600">
                <a:solidFill>
                  <a:schemeClr val="dk1"/>
                </a:solidFill>
              </a:rPr>
              <a:t>Пример безопасной инициализации с двойной проверкой:</a:t>
            </a:r>
            <a:endParaRPr sz="1600">
              <a:solidFill>
                <a:schemeClr val="dk1"/>
              </a:solidFill>
            </a:endParaRPr>
          </a:p>
        </p:txBody>
      </p:sp>
      <p:sp>
        <p:nvSpPr>
          <p:cNvPr id="183" name="Shape 183"/>
          <p:cNvSpPr txBox="1"/>
          <p:nvPr/>
        </p:nvSpPr>
        <p:spPr>
          <a:xfrm>
            <a:off x="2785650" y="1477700"/>
            <a:ext cx="3572700" cy="2903400"/>
          </a:xfrm>
          <a:prstGeom prst="rect">
            <a:avLst/>
          </a:prstGeom>
          <a:solidFill>
            <a:srgbClr val="FFFFFF"/>
          </a:solidFill>
          <a:ln>
            <a:noFill/>
          </a:ln>
        </p:spPr>
        <p:txBody>
          <a:bodyPr anchorCtr="0" anchor="t" bIns="91425" lIns="91425" spcFirstLastPara="1" rIns="91425" wrap="square" tIns="91425">
            <a:noAutofit/>
          </a:bodyPr>
          <a:lstStyle/>
          <a:p>
            <a:pPr indent="0" lvl="0" marL="0" rtl="0">
              <a:lnSpc>
                <a:spcPct val="110795"/>
              </a:lnSpc>
              <a:spcBef>
                <a:spcPts val="0"/>
              </a:spcBef>
              <a:spcAft>
                <a:spcPts val="0"/>
              </a:spcAft>
              <a:buNone/>
            </a:pPr>
            <a:r>
              <a:rPr b="1" lang="ru" sz="1100">
                <a:solidFill>
                  <a:srgbClr val="000080"/>
                </a:solidFill>
                <a:latin typeface="Consolas"/>
                <a:ea typeface="Consolas"/>
                <a:cs typeface="Consolas"/>
                <a:sym typeface="Consolas"/>
              </a:rPr>
              <a:t>class</a:t>
            </a:r>
            <a:r>
              <a:rPr lang="ru" sz="1100">
                <a:solidFill>
                  <a:srgbClr val="333333"/>
                </a:solidFill>
                <a:latin typeface="Consolas"/>
                <a:ea typeface="Consolas"/>
                <a:cs typeface="Consolas"/>
                <a:sym typeface="Consolas"/>
              </a:rPr>
              <a:t> SafeSingletonFactory {</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@volatile</a:t>
            </a:r>
            <a:endParaRPr sz="1100">
              <a:solidFill>
                <a:srgbClr val="333333"/>
              </a:solidFill>
              <a:latin typeface="Consolas"/>
              <a:ea typeface="Consolas"/>
              <a:cs typeface="Consolas"/>
              <a:sym typeface="Consolas"/>
            </a:endParaRPr>
          </a:p>
          <a:p>
            <a:pPr indent="0" lvl="0" marL="0" rtl="0">
              <a:lnSpc>
                <a:spcPct val="110795"/>
              </a:lnSpc>
              <a:spcBef>
                <a:spcPts val="0"/>
              </a:spcBef>
              <a:spcAft>
                <a:spcPts val="0"/>
              </a:spcAft>
              <a:buNone/>
            </a:pP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private</a:t>
            </a: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var</a:t>
            </a:r>
            <a:r>
              <a:rPr lang="ru" sz="1100">
                <a:solidFill>
                  <a:srgbClr val="333333"/>
                </a:solidFill>
                <a:latin typeface="Consolas"/>
                <a:ea typeface="Consolas"/>
                <a:cs typeface="Consolas"/>
                <a:sym typeface="Consolas"/>
              </a:rPr>
              <a:t> instance</a:t>
            </a:r>
            <a:r>
              <a:rPr b="1" lang="ru" sz="1100">
                <a:solidFill>
                  <a:srgbClr val="000080"/>
                </a:solidFill>
                <a:latin typeface="Consolas"/>
                <a:ea typeface="Consolas"/>
                <a:cs typeface="Consolas"/>
                <a:sym typeface="Consolas"/>
              </a:rPr>
              <a:t>:</a:t>
            </a:r>
            <a:r>
              <a:rPr lang="ru" sz="1100">
                <a:solidFill>
                  <a:srgbClr val="333333"/>
                </a:solidFill>
                <a:latin typeface="Consolas"/>
                <a:ea typeface="Consolas"/>
                <a:cs typeface="Consolas"/>
                <a:sym typeface="Consolas"/>
              </a:rPr>
              <a:t> MySingleton = </a:t>
            </a:r>
            <a:r>
              <a:rPr b="1" lang="ru" sz="1100">
                <a:solidFill>
                  <a:srgbClr val="000080"/>
                </a:solidFill>
                <a:latin typeface="Consolas"/>
                <a:ea typeface="Consolas"/>
                <a:cs typeface="Consolas"/>
                <a:sym typeface="Consolas"/>
              </a:rPr>
              <a:t>null</a:t>
            </a:r>
            <a:br>
              <a:rPr lang="ru" sz="1100">
                <a:solidFill>
                  <a:srgbClr val="333333"/>
                </a:solidFill>
                <a:latin typeface="Consolas"/>
                <a:ea typeface="Consolas"/>
                <a:cs typeface="Consolas"/>
                <a:sym typeface="Consolas"/>
              </a:rPr>
            </a:b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def</a:t>
            </a:r>
            <a:r>
              <a:rPr lang="ru" sz="1100">
                <a:solidFill>
                  <a:srgbClr val="333333"/>
                </a:solidFill>
                <a:latin typeface="Consolas"/>
                <a:ea typeface="Consolas"/>
                <a:cs typeface="Consolas"/>
                <a:sym typeface="Consolas"/>
              </a:rPr>
              <a:t> get</a:t>
            </a:r>
            <a:r>
              <a:rPr b="1" lang="ru" sz="1100">
                <a:solidFill>
                  <a:srgbClr val="000080"/>
                </a:solidFill>
                <a:latin typeface="Consolas"/>
                <a:ea typeface="Consolas"/>
                <a:cs typeface="Consolas"/>
                <a:sym typeface="Consolas"/>
              </a:rPr>
              <a:t>:</a:t>
            </a:r>
            <a:r>
              <a:rPr lang="ru" sz="1100">
                <a:solidFill>
                  <a:srgbClr val="333333"/>
                </a:solidFill>
                <a:latin typeface="Consolas"/>
                <a:ea typeface="Consolas"/>
                <a:cs typeface="Consolas"/>
                <a:sym typeface="Consolas"/>
              </a:rPr>
              <a:t> MySingleton = {</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if</a:t>
            </a:r>
            <a:r>
              <a:rPr lang="ru" sz="1100">
                <a:solidFill>
                  <a:srgbClr val="333333"/>
                </a:solidFill>
                <a:latin typeface="Consolas"/>
                <a:ea typeface="Consolas"/>
                <a:cs typeface="Consolas"/>
                <a:sym typeface="Consolas"/>
              </a:rPr>
              <a:t> (instance == </a:t>
            </a:r>
            <a:r>
              <a:rPr b="1" lang="ru" sz="1100">
                <a:solidFill>
                  <a:srgbClr val="000080"/>
                </a:solidFill>
                <a:latin typeface="Consolas"/>
                <a:ea typeface="Consolas"/>
                <a:cs typeface="Consolas"/>
                <a:sym typeface="Consolas"/>
              </a:rPr>
              <a:t>null</a:t>
            </a:r>
            <a:r>
              <a:rPr lang="ru" sz="1100">
                <a:solidFill>
                  <a:srgbClr val="333333"/>
                </a:solidFill>
                <a:latin typeface="Consolas"/>
                <a:ea typeface="Consolas"/>
                <a:cs typeface="Consolas"/>
                <a:sym typeface="Consolas"/>
              </a:rPr>
              <a:t>) { </a:t>
            </a:r>
            <a:r>
              <a:rPr i="1" lang="ru" sz="1100">
                <a:solidFill>
                  <a:srgbClr val="008800"/>
                </a:solidFill>
                <a:latin typeface="Consolas"/>
                <a:ea typeface="Consolas"/>
                <a:cs typeface="Consolas"/>
                <a:sym typeface="Consolas"/>
              </a:rPr>
              <a:t>// check 1</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synchronized {</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if</a:t>
            </a:r>
            <a:r>
              <a:rPr lang="ru" sz="1100">
                <a:solidFill>
                  <a:srgbClr val="333333"/>
                </a:solidFill>
                <a:latin typeface="Consolas"/>
                <a:ea typeface="Consolas"/>
                <a:cs typeface="Consolas"/>
                <a:sym typeface="Consolas"/>
              </a:rPr>
              <a:t> (instance == </a:t>
            </a:r>
            <a:r>
              <a:rPr b="1" lang="ru" sz="1100">
                <a:solidFill>
                  <a:srgbClr val="000080"/>
                </a:solidFill>
                <a:latin typeface="Consolas"/>
                <a:ea typeface="Consolas"/>
                <a:cs typeface="Consolas"/>
                <a:sym typeface="Consolas"/>
              </a:rPr>
              <a:t>null</a:t>
            </a:r>
            <a:r>
              <a:rPr lang="ru" sz="1100">
                <a:solidFill>
                  <a:srgbClr val="333333"/>
                </a:solidFill>
                <a:latin typeface="Consolas"/>
                <a:ea typeface="Consolas"/>
                <a:cs typeface="Consolas"/>
                <a:sym typeface="Consolas"/>
              </a:rPr>
              <a:t>) { </a:t>
            </a:r>
            <a:r>
              <a:rPr i="1" lang="ru" sz="1100">
                <a:solidFill>
                  <a:srgbClr val="008800"/>
                </a:solidFill>
                <a:latin typeface="Consolas"/>
                <a:ea typeface="Consolas"/>
                <a:cs typeface="Consolas"/>
                <a:sym typeface="Consolas"/>
              </a:rPr>
              <a:t>// check 2</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instance </a:t>
            </a:r>
            <a:r>
              <a:rPr b="1" lang="ru" sz="1100">
                <a:solidFill>
                  <a:srgbClr val="000080"/>
                </a:solidFill>
                <a:latin typeface="Consolas"/>
                <a:ea typeface="Consolas"/>
                <a:cs typeface="Consolas"/>
                <a:sym typeface="Consolas"/>
              </a:rPr>
              <a:t>=</a:t>
            </a: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new</a:t>
            </a:r>
            <a:r>
              <a:rPr lang="ru" sz="1100">
                <a:solidFill>
                  <a:srgbClr val="333333"/>
                </a:solidFill>
                <a:latin typeface="Consolas"/>
                <a:ea typeface="Consolas"/>
                <a:cs typeface="Consolas"/>
                <a:sym typeface="Consolas"/>
              </a:rPr>
              <a:t> MySingleton</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instance</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a:t>
            </a:r>
            <a:endParaRPr b="1" sz="1100">
              <a:solidFill>
                <a:srgbClr val="000080"/>
              </a:solidFill>
              <a:latin typeface="Consolas"/>
              <a:ea typeface="Consolas"/>
              <a:cs typeface="Consolas"/>
              <a:sym typeface="Consola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3D4E6"/>
        </a:solidFill>
      </p:bgPr>
    </p:bg>
    <p:spTree>
      <p:nvGrpSpPr>
        <p:cNvPr id="187" name="Shape 187"/>
        <p:cNvGrpSpPr/>
        <p:nvPr/>
      </p:nvGrpSpPr>
      <p:grpSpPr>
        <a:xfrm>
          <a:off x="0" y="0"/>
          <a:ext cx="0" cy="0"/>
          <a:chOff x="0" y="0"/>
          <a:chExt cx="0" cy="0"/>
        </a:xfrm>
      </p:grpSpPr>
      <p:sp>
        <p:nvSpPr>
          <p:cNvPr id="188" name="Shape 188"/>
          <p:cNvSpPr txBox="1"/>
          <p:nvPr>
            <p:ph type="title"/>
          </p:nvPr>
        </p:nvSpPr>
        <p:spPr>
          <a:xfrm>
            <a:off x="311700" y="279700"/>
            <a:ext cx="8520600" cy="572700"/>
          </a:xfrm>
          <a:prstGeom prst="rect">
            <a:avLst/>
          </a:prstGeom>
          <a:solidFill>
            <a:srgbClr val="FFDD2D"/>
          </a:solidFill>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ru">
                <a:solidFill>
                  <a:schemeClr val="dk2"/>
                </a:solidFill>
              </a:rPr>
              <a:t>Угрозы работоспособности (liveness hazards)</a:t>
            </a:r>
            <a:endParaRPr>
              <a:solidFill>
                <a:schemeClr val="dk2"/>
              </a:solidFill>
            </a:endParaRPr>
          </a:p>
        </p:txBody>
      </p:sp>
      <p:sp>
        <p:nvSpPr>
          <p:cNvPr id="189" name="Shape 189"/>
          <p:cNvSpPr txBox="1"/>
          <p:nvPr/>
        </p:nvSpPr>
        <p:spPr>
          <a:xfrm>
            <a:off x="311700" y="952575"/>
            <a:ext cx="8520600" cy="3922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ru" sz="1600">
                <a:solidFill>
                  <a:schemeClr val="dk1"/>
                </a:solidFill>
              </a:rPr>
              <a:t>Потокобезопасность обычно конфликтует с работоспособностью: улучшение одного ведет к ухудшению другого.</a:t>
            </a:r>
            <a:endParaRPr sz="1600">
              <a:solidFill>
                <a:schemeClr val="dk1"/>
              </a:solidFill>
            </a:endParaRPr>
          </a:p>
          <a:p>
            <a:pPr indent="0" lvl="0" marL="0">
              <a:spcBef>
                <a:spcPts val="0"/>
              </a:spcBef>
              <a:spcAft>
                <a:spcPts val="0"/>
              </a:spcAft>
              <a:buNone/>
            </a:pPr>
            <a:r>
              <a:t/>
            </a:r>
            <a:endParaRPr sz="1600">
              <a:solidFill>
                <a:schemeClr val="dk1"/>
              </a:solidFill>
            </a:endParaRPr>
          </a:p>
          <a:p>
            <a:pPr indent="0" lvl="0" marL="0">
              <a:spcBef>
                <a:spcPts val="0"/>
              </a:spcBef>
              <a:spcAft>
                <a:spcPts val="0"/>
              </a:spcAft>
              <a:buNone/>
            </a:pPr>
            <a:r>
              <a:rPr lang="ru" sz="1600">
                <a:solidFill>
                  <a:schemeClr val="dk1"/>
                </a:solidFill>
              </a:rPr>
              <a:t>Всего есть 3 основные угрозы для работоспособности приложений:</a:t>
            </a:r>
            <a:endParaRPr sz="1600">
              <a:solidFill>
                <a:schemeClr val="dk1"/>
              </a:solidFill>
            </a:endParaRPr>
          </a:p>
          <a:p>
            <a:pPr indent="-330200" lvl="0" marL="457200" rtl="0">
              <a:spcBef>
                <a:spcPts val="0"/>
              </a:spcBef>
              <a:spcAft>
                <a:spcPts val="0"/>
              </a:spcAft>
              <a:buClr>
                <a:schemeClr val="dk1"/>
              </a:buClr>
              <a:buSzPts val="1600"/>
              <a:buAutoNum type="arabicPeriod"/>
            </a:pPr>
            <a:r>
              <a:rPr lang="ru" sz="1600">
                <a:solidFill>
                  <a:schemeClr val="dk1"/>
                </a:solidFill>
              </a:rPr>
              <a:t>Блокировки (deadlocks) - потоки заблокировались и не могут выполняться вообще</a:t>
            </a:r>
            <a:endParaRPr sz="1600">
              <a:solidFill>
                <a:schemeClr val="dk1"/>
              </a:solidFill>
            </a:endParaRPr>
          </a:p>
          <a:p>
            <a:pPr indent="-330200" lvl="0" marL="457200" rtl="0">
              <a:spcBef>
                <a:spcPts val="0"/>
              </a:spcBef>
              <a:spcAft>
                <a:spcPts val="0"/>
              </a:spcAft>
              <a:buClr>
                <a:schemeClr val="dk1"/>
              </a:buClr>
              <a:buSzPts val="1600"/>
              <a:buAutoNum type="arabicPeriod"/>
            </a:pPr>
            <a:r>
              <a:rPr lang="ru" sz="1600">
                <a:solidFill>
                  <a:schemeClr val="dk1"/>
                </a:solidFill>
              </a:rPr>
              <a:t>Голодание (starvation) - бесконечный отказ от продвижения вперед из-за низкого приоритета</a:t>
            </a:r>
            <a:endParaRPr sz="1600">
              <a:solidFill>
                <a:schemeClr val="dk1"/>
              </a:solidFill>
            </a:endParaRPr>
          </a:p>
          <a:p>
            <a:pPr indent="-330200" lvl="0" marL="457200" rtl="0">
              <a:spcBef>
                <a:spcPts val="0"/>
              </a:spcBef>
              <a:spcAft>
                <a:spcPts val="0"/>
              </a:spcAft>
              <a:buClr>
                <a:schemeClr val="dk1"/>
              </a:buClr>
              <a:buSzPts val="1600"/>
              <a:buAutoNum type="arabicPeriod"/>
            </a:pPr>
            <a:r>
              <a:rPr lang="ru" sz="1600">
                <a:solidFill>
                  <a:schemeClr val="dk1"/>
                </a:solidFill>
              </a:rPr>
              <a:t>Livelock - зацикливание с возвратом назад из-за взаимного конфликта </a:t>
            </a:r>
            <a:br>
              <a:rPr lang="ru" sz="1600">
                <a:solidFill>
                  <a:schemeClr val="dk1"/>
                </a:solidFill>
              </a:rPr>
            </a:br>
            <a:r>
              <a:rPr lang="ru" sz="1600">
                <a:solidFill>
                  <a:schemeClr val="dk1"/>
                </a:solidFill>
              </a:rPr>
              <a:t>(например, попытка пройти в узкий проем с двух сторон одновременно)</a:t>
            </a:r>
            <a:endParaRPr sz="1600">
              <a:solidFill>
                <a:schemeClr val="dk1"/>
              </a:solidFill>
            </a:endParaRPr>
          </a:p>
          <a:p>
            <a:pPr indent="0" lvl="0" marL="0" rtl="0">
              <a:spcBef>
                <a:spcPts val="0"/>
              </a:spcBef>
              <a:spcAft>
                <a:spcPts val="0"/>
              </a:spcAft>
              <a:buNone/>
            </a:pPr>
            <a:r>
              <a:t/>
            </a:r>
            <a:endParaRPr sz="1600">
              <a:solidFill>
                <a:schemeClr val="dk1"/>
              </a:solidFill>
            </a:endParaRPr>
          </a:p>
          <a:p>
            <a:pPr indent="0" lvl="0" marL="0" rtl="0">
              <a:spcBef>
                <a:spcPts val="0"/>
              </a:spcBef>
              <a:spcAft>
                <a:spcPts val="0"/>
              </a:spcAft>
              <a:buNone/>
            </a:pPr>
            <a:r>
              <a:rPr lang="ru" sz="1600">
                <a:solidFill>
                  <a:schemeClr val="dk1"/>
                </a:solidFill>
              </a:rPr>
              <a:t>Как правило, все эти проблемы не проявляются сразу, а обнаруживают себя только в самое неподходящее время - в пиковые нагрузки.</a:t>
            </a:r>
            <a:endParaRPr sz="16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3D4E6"/>
        </a:solidFill>
      </p:bgPr>
    </p:bg>
    <p:spTree>
      <p:nvGrpSpPr>
        <p:cNvPr id="193" name="Shape 193"/>
        <p:cNvGrpSpPr/>
        <p:nvPr/>
      </p:nvGrpSpPr>
      <p:grpSpPr>
        <a:xfrm>
          <a:off x="0" y="0"/>
          <a:ext cx="0" cy="0"/>
          <a:chOff x="0" y="0"/>
          <a:chExt cx="0" cy="0"/>
        </a:xfrm>
      </p:grpSpPr>
      <p:sp>
        <p:nvSpPr>
          <p:cNvPr id="194" name="Shape 194"/>
          <p:cNvSpPr txBox="1"/>
          <p:nvPr>
            <p:ph type="title"/>
          </p:nvPr>
        </p:nvSpPr>
        <p:spPr>
          <a:xfrm>
            <a:off x="311700" y="279700"/>
            <a:ext cx="8520600" cy="572700"/>
          </a:xfrm>
          <a:prstGeom prst="rect">
            <a:avLst/>
          </a:prstGeom>
          <a:solidFill>
            <a:srgbClr val="FFDD2D"/>
          </a:solidFill>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ru">
                <a:solidFill>
                  <a:schemeClr val="dk2"/>
                </a:solidFill>
              </a:rPr>
              <a:t>Угрозы работоспособности (liveness hazards)</a:t>
            </a:r>
            <a:endParaRPr>
              <a:solidFill>
                <a:schemeClr val="dk2"/>
              </a:solidFill>
            </a:endParaRPr>
          </a:p>
        </p:txBody>
      </p:sp>
      <p:sp>
        <p:nvSpPr>
          <p:cNvPr id="195" name="Shape 195"/>
          <p:cNvSpPr txBox="1"/>
          <p:nvPr/>
        </p:nvSpPr>
        <p:spPr>
          <a:xfrm>
            <a:off x="311700" y="952575"/>
            <a:ext cx="8520600" cy="3922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ru" sz="1600">
                <a:solidFill>
                  <a:schemeClr val="dk1"/>
                </a:solidFill>
              </a:rPr>
              <a:t>Классический пример </a:t>
            </a:r>
            <a:r>
              <a:rPr b="1" lang="ru" sz="1600">
                <a:solidFill>
                  <a:schemeClr val="dk1"/>
                </a:solidFill>
              </a:rPr>
              <a:t>блокировки</a:t>
            </a:r>
            <a:r>
              <a:rPr lang="ru" sz="1600">
                <a:solidFill>
                  <a:schemeClr val="dk1"/>
                </a:solidFill>
              </a:rPr>
              <a:t> - “</a:t>
            </a:r>
            <a:r>
              <a:rPr lang="ru" sz="1600" u="sng">
                <a:solidFill>
                  <a:schemeClr val="hlink"/>
                </a:solidFill>
                <a:hlinkClick r:id="rId3"/>
              </a:rPr>
              <a:t>обедающие философы</a:t>
            </a:r>
            <a:r>
              <a:rPr lang="ru" sz="1600">
                <a:solidFill>
                  <a:schemeClr val="dk1"/>
                </a:solidFill>
              </a:rPr>
              <a:t>”.</a:t>
            </a:r>
            <a:endParaRPr sz="1600">
              <a:solidFill>
                <a:schemeClr val="dk1"/>
              </a:solidFill>
            </a:endParaRPr>
          </a:p>
          <a:p>
            <a:pPr indent="0" lvl="0" marL="0" rtl="0">
              <a:spcBef>
                <a:spcPts val="0"/>
              </a:spcBef>
              <a:spcAft>
                <a:spcPts val="0"/>
              </a:spcAft>
              <a:buNone/>
            </a:pPr>
            <a:r>
              <a:rPr lang="ru" sz="1600">
                <a:solidFill>
                  <a:schemeClr val="dk1"/>
                </a:solidFill>
              </a:rPr>
              <a:t>Дедлоком здесь будет вариант, когда каждый философ взял по одной вилке и ждет освобождения второй.</a:t>
            </a:r>
            <a:endParaRPr sz="1600">
              <a:solidFill>
                <a:schemeClr val="dk1"/>
              </a:solidFill>
            </a:endParaRPr>
          </a:p>
          <a:p>
            <a:pPr indent="0" lvl="0" marL="0" rtl="0">
              <a:spcBef>
                <a:spcPts val="0"/>
              </a:spcBef>
              <a:spcAft>
                <a:spcPts val="0"/>
              </a:spcAft>
              <a:buNone/>
            </a:pPr>
            <a:r>
              <a:t/>
            </a:r>
            <a:endParaRPr sz="1600">
              <a:solidFill>
                <a:schemeClr val="dk1"/>
              </a:solidFill>
            </a:endParaRPr>
          </a:p>
          <a:p>
            <a:pPr indent="0" lvl="0" marL="0" rtl="0">
              <a:spcBef>
                <a:spcPts val="0"/>
              </a:spcBef>
              <a:spcAft>
                <a:spcPts val="0"/>
              </a:spcAft>
              <a:buNone/>
            </a:pPr>
            <a:r>
              <a:rPr lang="ru" sz="1600">
                <a:solidFill>
                  <a:schemeClr val="dk1"/>
                </a:solidFill>
              </a:rPr>
              <a:t>Как избегать блокировок:</a:t>
            </a:r>
            <a:endParaRPr sz="1600">
              <a:solidFill>
                <a:schemeClr val="dk1"/>
              </a:solidFill>
            </a:endParaRPr>
          </a:p>
          <a:p>
            <a:pPr indent="-330200" lvl="0" marL="457200" rtl="0">
              <a:spcBef>
                <a:spcPts val="0"/>
              </a:spcBef>
              <a:spcAft>
                <a:spcPts val="0"/>
              </a:spcAft>
              <a:buClr>
                <a:schemeClr val="dk1"/>
              </a:buClr>
              <a:buSzPts val="1600"/>
              <a:buAutoNum type="arabicPeriod"/>
            </a:pPr>
            <a:r>
              <a:rPr lang="ru" sz="1600">
                <a:solidFill>
                  <a:schemeClr val="dk1"/>
                </a:solidFill>
              </a:rPr>
              <a:t>Ввести четкий порядок взятия ресурсов:</a:t>
            </a:r>
            <a:br>
              <a:rPr lang="ru" sz="1600">
                <a:solidFill>
                  <a:schemeClr val="dk1"/>
                </a:solidFill>
              </a:rPr>
            </a:br>
            <a:r>
              <a:rPr lang="ru" sz="1600">
                <a:solidFill>
                  <a:schemeClr val="dk1"/>
                </a:solidFill>
              </a:rPr>
              <a:t>сначала более крупные блокировки, потом мелкие;</a:t>
            </a:r>
            <a:br>
              <a:rPr lang="ru" sz="1600">
                <a:solidFill>
                  <a:schemeClr val="dk1"/>
                </a:solidFill>
              </a:rPr>
            </a:br>
            <a:r>
              <a:rPr lang="ru" sz="1600">
                <a:solidFill>
                  <a:schemeClr val="dk1"/>
                </a:solidFill>
              </a:rPr>
              <a:t>одинаковые по размеру - брать по возрастанию </a:t>
            </a:r>
            <a:br>
              <a:rPr lang="ru" sz="1600">
                <a:solidFill>
                  <a:schemeClr val="dk1"/>
                </a:solidFill>
              </a:rPr>
            </a:br>
            <a:r>
              <a:rPr lang="ru" sz="1600">
                <a:solidFill>
                  <a:schemeClr val="dk1"/>
                </a:solidFill>
              </a:rPr>
              <a:t>номера ресурса.</a:t>
            </a:r>
            <a:endParaRPr sz="1600">
              <a:solidFill>
                <a:schemeClr val="dk1"/>
              </a:solidFill>
            </a:endParaRPr>
          </a:p>
          <a:p>
            <a:pPr indent="-330200" lvl="0" marL="457200" rtl="0">
              <a:spcBef>
                <a:spcPts val="0"/>
              </a:spcBef>
              <a:spcAft>
                <a:spcPts val="0"/>
              </a:spcAft>
              <a:buClr>
                <a:schemeClr val="dk1"/>
              </a:buClr>
              <a:buSzPts val="1600"/>
              <a:buAutoNum type="arabicPeriod"/>
            </a:pPr>
            <a:r>
              <a:rPr lang="ru" sz="1600">
                <a:solidFill>
                  <a:schemeClr val="dk1"/>
                </a:solidFill>
              </a:rPr>
              <a:t>Использовать внешнего арбитра, который может</a:t>
            </a:r>
            <a:br>
              <a:rPr lang="ru" sz="1600">
                <a:solidFill>
                  <a:schemeClr val="dk1"/>
                </a:solidFill>
              </a:rPr>
            </a:br>
            <a:r>
              <a:rPr lang="ru" sz="1600">
                <a:solidFill>
                  <a:schemeClr val="dk1"/>
                </a:solidFill>
              </a:rPr>
              <a:t>предвидеть и предотвращать блокировки</a:t>
            </a:r>
            <a:endParaRPr sz="1600">
              <a:solidFill>
                <a:schemeClr val="dk1"/>
              </a:solidFill>
            </a:endParaRPr>
          </a:p>
          <a:p>
            <a:pPr indent="-330200" lvl="0" marL="457200" rtl="0">
              <a:spcBef>
                <a:spcPts val="0"/>
              </a:spcBef>
              <a:spcAft>
                <a:spcPts val="0"/>
              </a:spcAft>
              <a:buClr>
                <a:schemeClr val="dk1"/>
              </a:buClr>
              <a:buSzPts val="1600"/>
              <a:buAutoNum type="arabicPeriod"/>
            </a:pPr>
            <a:r>
              <a:rPr lang="ru" sz="1600">
                <a:solidFill>
                  <a:schemeClr val="dk1"/>
                </a:solidFill>
              </a:rPr>
              <a:t>Минимизировать длительность критических секций,</a:t>
            </a:r>
            <a:br>
              <a:rPr lang="ru" sz="1600">
                <a:solidFill>
                  <a:schemeClr val="dk1"/>
                </a:solidFill>
              </a:rPr>
            </a:br>
            <a:r>
              <a:rPr lang="ru" sz="1600">
                <a:solidFill>
                  <a:schemeClr val="dk1"/>
                </a:solidFill>
              </a:rPr>
              <a:t>особенно не делать внешние вызовы из них</a:t>
            </a:r>
            <a:endParaRPr sz="1600">
              <a:solidFill>
                <a:schemeClr val="dk1"/>
              </a:solidFill>
            </a:endParaRPr>
          </a:p>
          <a:p>
            <a:pPr indent="-330200" lvl="0" marL="457200" rtl="0">
              <a:spcBef>
                <a:spcPts val="0"/>
              </a:spcBef>
              <a:spcAft>
                <a:spcPts val="0"/>
              </a:spcAft>
              <a:buClr>
                <a:schemeClr val="dk1"/>
              </a:buClr>
              <a:buSzPts val="1600"/>
              <a:buAutoNum type="arabicPeriod"/>
            </a:pPr>
            <a:r>
              <a:rPr lang="ru" sz="1600">
                <a:solidFill>
                  <a:schemeClr val="dk1"/>
                </a:solidFill>
              </a:rPr>
              <a:t>В случаях, когда идет борьба за ограниченный пул</a:t>
            </a:r>
            <a:br>
              <a:rPr lang="ru" sz="1600">
                <a:solidFill>
                  <a:schemeClr val="dk1"/>
                </a:solidFill>
              </a:rPr>
            </a:br>
            <a:r>
              <a:rPr lang="ru" sz="1600">
                <a:solidFill>
                  <a:schemeClr val="dk1"/>
                </a:solidFill>
              </a:rPr>
              <a:t>(например, пул соединений к БД) не создавать</a:t>
            </a:r>
            <a:br>
              <a:rPr lang="ru" sz="1600">
                <a:solidFill>
                  <a:schemeClr val="dk1"/>
                </a:solidFill>
              </a:rPr>
            </a:br>
            <a:r>
              <a:rPr lang="ru" sz="1600">
                <a:solidFill>
                  <a:schemeClr val="dk1"/>
                </a:solidFill>
              </a:rPr>
              <a:t>зависимость выполнения одного элемента от другого</a:t>
            </a:r>
            <a:endParaRPr sz="1600">
              <a:solidFill>
                <a:schemeClr val="dk1"/>
              </a:solidFill>
            </a:endParaRPr>
          </a:p>
        </p:txBody>
      </p:sp>
      <p:pic>
        <p:nvPicPr>
          <p:cNvPr id="196" name="Shape 196"/>
          <p:cNvPicPr preferRelativeResize="0"/>
          <p:nvPr/>
        </p:nvPicPr>
        <p:blipFill>
          <a:blip r:embed="rId4">
            <a:alphaModFix/>
          </a:blip>
          <a:stretch>
            <a:fillRect/>
          </a:stretch>
        </p:blipFill>
        <p:spPr>
          <a:xfrm>
            <a:off x="6071675" y="1962800"/>
            <a:ext cx="2807926" cy="29122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3D4E6"/>
        </a:solidFill>
      </p:bgPr>
    </p:bg>
    <p:spTree>
      <p:nvGrpSpPr>
        <p:cNvPr id="200" name="Shape 200"/>
        <p:cNvGrpSpPr/>
        <p:nvPr/>
      </p:nvGrpSpPr>
      <p:grpSpPr>
        <a:xfrm>
          <a:off x="0" y="0"/>
          <a:ext cx="0" cy="0"/>
          <a:chOff x="0" y="0"/>
          <a:chExt cx="0" cy="0"/>
        </a:xfrm>
      </p:grpSpPr>
      <p:sp>
        <p:nvSpPr>
          <p:cNvPr id="201" name="Shape 201"/>
          <p:cNvSpPr txBox="1"/>
          <p:nvPr>
            <p:ph type="title"/>
          </p:nvPr>
        </p:nvSpPr>
        <p:spPr>
          <a:xfrm>
            <a:off x="311700" y="279700"/>
            <a:ext cx="8520600" cy="572700"/>
          </a:xfrm>
          <a:prstGeom prst="rect">
            <a:avLst/>
          </a:prstGeom>
          <a:solidFill>
            <a:srgbClr val="FFDD2D"/>
          </a:solidFill>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ru">
                <a:solidFill>
                  <a:schemeClr val="dk2"/>
                </a:solidFill>
              </a:rPr>
              <a:t>Угрозы работоспособности (liveness hazards)</a:t>
            </a:r>
            <a:endParaRPr>
              <a:solidFill>
                <a:schemeClr val="dk2"/>
              </a:solidFill>
            </a:endParaRPr>
          </a:p>
        </p:txBody>
      </p:sp>
      <p:sp>
        <p:nvSpPr>
          <p:cNvPr id="202" name="Shape 202"/>
          <p:cNvSpPr txBox="1"/>
          <p:nvPr/>
        </p:nvSpPr>
        <p:spPr>
          <a:xfrm>
            <a:off x="311700" y="952575"/>
            <a:ext cx="8520600" cy="3922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ru" sz="1600">
                <a:solidFill>
                  <a:schemeClr val="dk1"/>
                </a:solidFill>
              </a:rPr>
              <a:t>Еще один вариант избегания локов: брать лок с таймаутом, откатом и переповтором (залогировать ошибки также не помешает).</a:t>
            </a:r>
            <a:endParaRPr sz="1600">
              <a:solidFill>
                <a:schemeClr val="dk1"/>
              </a:solidFill>
            </a:endParaRPr>
          </a:p>
          <a:p>
            <a:pPr indent="0" lvl="0" marL="0" rtl="0">
              <a:spcBef>
                <a:spcPts val="0"/>
              </a:spcBef>
              <a:spcAft>
                <a:spcPts val="0"/>
              </a:spcAft>
              <a:buNone/>
            </a:pPr>
            <a:r>
              <a:t/>
            </a:r>
            <a:endParaRPr sz="1600">
              <a:solidFill>
                <a:schemeClr val="dk1"/>
              </a:solidFill>
            </a:endParaRPr>
          </a:p>
          <a:p>
            <a:pPr indent="0" lvl="0" marL="0" rtl="0">
              <a:spcBef>
                <a:spcPts val="0"/>
              </a:spcBef>
              <a:spcAft>
                <a:spcPts val="0"/>
              </a:spcAft>
              <a:buNone/>
            </a:pPr>
            <a:r>
              <a:rPr lang="ru" sz="1600">
                <a:solidFill>
                  <a:schemeClr val="dk1"/>
                </a:solidFill>
              </a:rPr>
              <a:t>В случае обнаружения локов на уже запущенном приложении очень полезно снять thread dump, который покажет список всех потоков и их стектрейсы. Так же утилита снятия дампа попробует самостоятельно найти какие-то дедлоки.</a:t>
            </a:r>
            <a:endParaRPr sz="16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3D4E6"/>
        </a:solidFill>
      </p:bgPr>
    </p:bg>
    <p:spTree>
      <p:nvGrpSpPr>
        <p:cNvPr id="206" name="Shape 206"/>
        <p:cNvGrpSpPr/>
        <p:nvPr/>
      </p:nvGrpSpPr>
      <p:grpSpPr>
        <a:xfrm>
          <a:off x="0" y="0"/>
          <a:ext cx="0" cy="0"/>
          <a:chOff x="0" y="0"/>
          <a:chExt cx="0" cy="0"/>
        </a:xfrm>
      </p:grpSpPr>
      <p:sp>
        <p:nvSpPr>
          <p:cNvPr id="207" name="Shape 207"/>
          <p:cNvSpPr txBox="1"/>
          <p:nvPr>
            <p:ph type="title"/>
          </p:nvPr>
        </p:nvSpPr>
        <p:spPr>
          <a:xfrm>
            <a:off x="311700" y="279700"/>
            <a:ext cx="8520600" cy="572700"/>
          </a:xfrm>
          <a:prstGeom prst="rect">
            <a:avLst/>
          </a:prstGeom>
          <a:solidFill>
            <a:srgbClr val="FFDD2D"/>
          </a:solidFill>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ru">
                <a:solidFill>
                  <a:schemeClr val="dk2"/>
                </a:solidFill>
              </a:rPr>
              <a:t>Угрозы работоспособности (liveness hazards)</a:t>
            </a:r>
            <a:endParaRPr>
              <a:solidFill>
                <a:schemeClr val="dk2"/>
              </a:solidFill>
            </a:endParaRPr>
          </a:p>
        </p:txBody>
      </p:sp>
      <p:sp>
        <p:nvSpPr>
          <p:cNvPr id="208" name="Shape 208"/>
          <p:cNvSpPr txBox="1"/>
          <p:nvPr/>
        </p:nvSpPr>
        <p:spPr>
          <a:xfrm>
            <a:off x="311700" y="952575"/>
            <a:ext cx="8520600" cy="3922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ru" sz="1600">
                <a:solidFill>
                  <a:schemeClr val="dk1"/>
                </a:solidFill>
              </a:rPr>
              <a:t>Голодание (starvation)</a:t>
            </a:r>
            <a:r>
              <a:rPr lang="ru" sz="1600">
                <a:solidFill>
                  <a:schemeClr val="dk1"/>
                </a:solidFill>
              </a:rPr>
              <a:t> - это бесконечный отказ от продвижения вперед из-за низкого приоритета.</a:t>
            </a:r>
            <a:endParaRPr sz="1600">
              <a:solidFill>
                <a:schemeClr val="dk1"/>
              </a:solidFill>
            </a:endParaRPr>
          </a:p>
          <a:p>
            <a:pPr indent="0" lvl="0" marL="0">
              <a:spcBef>
                <a:spcPts val="0"/>
              </a:spcBef>
              <a:spcAft>
                <a:spcPts val="0"/>
              </a:spcAft>
              <a:buNone/>
            </a:pPr>
            <a:r>
              <a:t/>
            </a:r>
            <a:endParaRPr sz="1600">
              <a:solidFill>
                <a:schemeClr val="dk1"/>
              </a:solidFill>
            </a:endParaRPr>
          </a:p>
          <a:p>
            <a:pPr indent="0" lvl="0" marL="0">
              <a:spcBef>
                <a:spcPts val="0"/>
              </a:spcBef>
              <a:spcAft>
                <a:spcPts val="0"/>
              </a:spcAft>
              <a:buNone/>
            </a:pPr>
            <a:r>
              <a:rPr lang="ru" sz="1600">
                <a:solidFill>
                  <a:schemeClr val="dk1"/>
                </a:solidFill>
              </a:rPr>
              <a:t>Самый простой пример для любой ОС - поток с повышенным приоритетом съедает весь CPU, фактически останавливая потоки с меньшим приоритетом.</a:t>
            </a:r>
            <a:endParaRPr sz="1600">
              <a:solidFill>
                <a:schemeClr val="dk1"/>
              </a:solidFill>
            </a:endParaRPr>
          </a:p>
          <a:p>
            <a:pPr indent="0" lvl="0" marL="0">
              <a:spcBef>
                <a:spcPts val="0"/>
              </a:spcBef>
              <a:spcAft>
                <a:spcPts val="0"/>
              </a:spcAft>
              <a:buNone/>
            </a:pPr>
            <a:r>
              <a:rPr lang="ru" sz="1600">
                <a:solidFill>
                  <a:schemeClr val="dk1"/>
                </a:solidFill>
              </a:rPr>
              <a:t>JVM позволяет менять приоритеты у потоков, однако это приводит к платформозависимости и повышенному риску starvation-а.</a:t>
            </a:r>
            <a:endParaRPr sz="1600">
              <a:solidFill>
                <a:schemeClr val="dk1"/>
              </a:solidFill>
            </a:endParaRPr>
          </a:p>
          <a:p>
            <a:pPr indent="0" lvl="0" marL="0">
              <a:spcBef>
                <a:spcPts val="0"/>
              </a:spcBef>
              <a:spcAft>
                <a:spcPts val="0"/>
              </a:spcAft>
              <a:buNone/>
            </a:pPr>
            <a:r>
              <a:t/>
            </a:r>
            <a:endParaRPr sz="1600">
              <a:solidFill>
                <a:schemeClr val="dk1"/>
              </a:solidFill>
            </a:endParaRPr>
          </a:p>
          <a:p>
            <a:pPr indent="0" lvl="0" marL="0" rtl="0">
              <a:spcBef>
                <a:spcPts val="0"/>
              </a:spcBef>
              <a:spcAft>
                <a:spcPts val="0"/>
              </a:spcAft>
              <a:buNone/>
            </a:pPr>
            <a:r>
              <a:rPr lang="ru" sz="1600">
                <a:solidFill>
                  <a:schemeClr val="dk1"/>
                </a:solidFill>
              </a:rPr>
              <a:t>Отдельным случаем является снижение производительности из-за фонового процесса, отъедающего основные ресурсы. В этом случае изменение (понижение) приоритета его потоков имеет смысл.</a:t>
            </a:r>
            <a:endParaRPr sz="16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3D4E6"/>
        </a:solidFill>
      </p:bgPr>
    </p:bg>
    <p:spTree>
      <p:nvGrpSpPr>
        <p:cNvPr id="212" name="Shape 212"/>
        <p:cNvGrpSpPr/>
        <p:nvPr/>
      </p:nvGrpSpPr>
      <p:grpSpPr>
        <a:xfrm>
          <a:off x="0" y="0"/>
          <a:ext cx="0" cy="0"/>
          <a:chOff x="0" y="0"/>
          <a:chExt cx="0" cy="0"/>
        </a:xfrm>
      </p:grpSpPr>
      <p:sp>
        <p:nvSpPr>
          <p:cNvPr id="213" name="Shape 213"/>
          <p:cNvSpPr txBox="1"/>
          <p:nvPr>
            <p:ph type="title"/>
          </p:nvPr>
        </p:nvSpPr>
        <p:spPr>
          <a:xfrm>
            <a:off x="311700" y="279700"/>
            <a:ext cx="8520600" cy="572700"/>
          </a:xfrm>
          <a:prstGeom prst="rect">
            <a:avLst/>
          </a:prstGeom>
          <a:solidFill>
            <a:srgbClr val="FFDD2D"/>
          </a:solidFill>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ru">
                <a:solidFill>
                  <a:schemeClr val="dk2"/>
                </a:solidFill>
              </a:rPr>
              <a:t>Угрозы работоспособности (liveness hazards)</a:t>
            </a:r>
            <a:endParaRPr>
              <a:solidFill>
                <a:schemeClr val="dk2"/>
              </a:solidFill>
            </a:endParaRPr>
          </a:p>
        </p:txBody>
      </p:sp>
      <p:sp>
        <p:nvSpPr>
          <p:cNvPr id="214" name="Shape 214"/>
          <p:cNvSpPr txBox="1"/>
          <p:nvPr/>
        </p:nvSpPr>
        <p:spPr>
          <a:xfrm>
            <a:off x="311700" y="952575"/>
            <a:ext cx="8520600" cy="3922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ru" sz="1600">
                <a:solidFill>
                  <a:schemeClr val="dk1"/>
                </a:solidFill>
              </a:rPr>
              <a:t>Livelock</a:t>
            </a:r>
            <a:r>
              <a:rPr lang="ru" sz="1600">
                <a:solidFill>
                  <a:schemeClr val="dk1"/>
                </a:solidFill>
              </a:rPr>
              <a:t> - зацикливание с возвратом назад из-за взаимного конфликта (например, попытка пройти в узкий проем с двух сторон одновременно).</a:t>
            </a:r>
            <a:endParaRPr sz="1600">
              <a:solidFill>
                <a:schemeClr val="dk1"/>
              </a:solidFill>
            </a:endParaRPr>
          </a:p>
          <a:p>
            <a:pPr indent="0" lvl="0" marL="0">
              <a:spcBef>
                <a:spcPts val="0"/>
              </a:spcBef>
              <a:spcAft>
                <a:spcPts val="0"/>
              </a:spcAft>
              <a:buNone/>
            </a:pPr>
            <a:r>
              <a:t/>
            </a:r>
            <a:endParaRPr sz="1600">
              <a:solidFill>
                <a:schemeClr val="dk1"/>
              </a:solidFill>
            </a:endParaRPr>
          </a:p>
          <a:p>
            <a:pPr indent="0" lvl="0" marL="0">
              <a:spcBef>
                <a:spcPts val="0"/>
              </a:spcBef>
              <a:spcAft>
                <a:spcPts val="0"/>
              </a:spcAft>
              <a:buNone/>
            </a:pPr>
            <a:r>
              <a:rPr lang="ru" sz="1600">
                <a:solidFill>
                  <a:schemeClr val="dk1"/>
                </a:solidFill>
              </a:rPr>
              <a:t>Где с этим можно столкнуться:</a:t>
            </a:r>
            <a:endParaRPr sz="1600">
              <a:solidFill>
                <a:schemeClr val="dk1"/>
              </a:solidFill>
            </a:endParaRPr>
          </a:p>
          <a:p>
            <a:pPr indent="0" lvl="0" marL="0">
              <a:spcBef>
                <a:spcPts val="0"/>
              </a:spcBef>
              <a:spcAft>
                <a:spcPts val="0"/>
              </a:spcAft>
              <a:buNone/>
            </a:pPr>
            <a:r>
              <a:t/>
            </a:r>
            <a:endParaRPr sz="1600">
              <a:solidFill>
                <a:schemeClr val="dk1"/>
              </a:solidFill>
            </a:endParaRPr>
          </a:p>
          <a:p>
            <a:pPr indent="0" lvl="0" marL="0">
              <a:spcBef>
                <a:spcPts val="0"/>
              </a:spcBef>
              <a:spcAft>
                <a:spcPts val="0"/>
              </a:spcAft>
              <a:buNone/>
            </a:pPr>
            <a:r>
              <a:rPr lang="ru" sz="1600">
                <a:solidFill>
                  <a:schemeClr val="dk1"/>
                </a:solidFill>
              </a:rPr>
              <a:t>1. При обработке очереди входящих сообщений, когда во время обработки возникает ошибка, сообщение откатывается, кладется обратно в начало очереди и снова берется на обработку. И так до бесконечности. Решается четким разделением ошибок на восстановимые и невосстановимые или внедрением счетчика повторений (желательно с экспоненциальным увеличением интервала повторов)</a:t>
            </a:r>
            <a:endParaRPr sz="1600">
              <a:solidFill>
                <a:schemeClr val="dk1"/>
              </a:solidFill>
            </a:endParaRPr>
          </a:p>
          <a:p>
            <a:pPr indent="0" lvl="0" marL="0">
              <a:spcBef>
                <a:spcPts val="0"/>
              </a:spcBef>
              <a:spcAft>
                <a:spcPts val="0"/>
              </a:spcAft>
              <a:buNone/>
            </a:pPr>
            <a:r>
              <a:t/>
            </a:r>
            <a:endParaRPr sz="1600">
              <a:solidFill>
                <a:schemeClr val="dk1"/>
              </a:solidFill>
            </a:endParaRPr>
          </a:p>
          <a:p>
            <a:pPr indent="0" lvl="0" marL="0" rtl="0">
              <a:spcBef>
                <a:spcPts val="0"/>
              </a:spcBef>
              <a:spcAft>
                <a:spcPts val="0"/>
              </a:spcAft>
              <a:buNone/>
            </a:pPr>
            <a:r>
              <a:rPr lang="ru" sz="1600">
                <a:solidFill>
                  <a:schemeClr val="dk1"/>
                </a:solidFill>
              </a:rPr>
              <a:t>2. Борьба за общий набор ресурсов с откатом и одинаковым интервалом переповтора. Решается введением порядка взятия локов, а так же рандомизацией интервала переповтора.</a:t>
            </a:r>
            <a:endParaRPr sz="16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3D4E6"/>
        </a:solidFill>
      </p:bgPr>
    </p:bg>
    <p:spTree>
      <p:nvGrpSpPr>
        <p:cNvPr id="218" name="Shape 218"/>
        <p:cNvGrpSpPr/>
        <p:nvPr/>
      </p:nvGrpSpPr>
      <p:grpSpPr>
        <a:xfrm>
          <a:off x="0" y="0"/>
          <a:ext cx="0" cy="0"/>
          <a:chOff x="0" y="0"/>
          <a:chExt cx="0" cy="0"/>
        </a:xfrm>
      </p:grpSpPr>
      <p:sp>
        <p:nvSpPr>
          <p:cNvPr id="219" name="Shape 219"/>
          <p:cNvSpPr txBox="1"/>
          <p:nvPr>
            <p:ph type="title"/>
          </p:nvPr>
        </p:nvSpPr>
        <p:spPr>
          <a:xfrm>
            <a:off x="311700" y="279700"/>
            <a:ext cx="8520600" cy="572700"/>
          </a:xfrm>
          <a:prstGeom prst="rect">
            <a:avLst/>
          </a:prstGeom>
          <a:solidFill>
            <a:srgbClr val="FFDD2D"/>
          </a:solidFill>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ru">
                <a:solidFill>
                  <a:schemeClr val="dk2"/>
                </a:solidFill>
              </a:rPr>
              <a:t>Как лучше всего готовить многопоточность?</a:t>
            </a:r>
            <a:endParaRPr>
              <a:solidFill>
                <a:schemeClr val="dk2"/>
              </a:solidFill>
            </a:endParaRPr>
          </a:p>
        </p:txBody>
      </p:sp>
      <p:pic>
        <p:nvPicPr>
          <p:cNvPr id="220" name="Shape 220"/>
          <p:cNvPicPr preferRelativeResize="0"/>
          <p:nvPr/>
        </p:nvPicPr>
        <p:blipFill>
          <a:blip r:embed="rId3">
            <a:alphaModFix/>
          </a:blip>
          <a:stretch>
            <a:fillRect/>
          </a:stretch>
        </p:blipFill>
        <p:spPr>
          <a:xfrm>
            <a:off x="1957000" y="1028600"/>
            <a:ext cx="5230001" cy="3922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3D4E6"/>
        </a:solidFill>
      </p:bgPr>
    </p:bg>
    <p:spTree>
      <p:nvGrpSpPr>
        <p:cNvPr id="224" name="Shape 224"/>
        <p:cNvGrpSpPr/>
        <p:nvPr/>
      </p:nvGrpSpPr>
      <p:grpSpPr>
        <a:xfrm>
          <a:off x="0" y="0"/>
          <a:ext cx="0" cy="0"/>
          <a:chOff x="0" y="0"/>
          <a:chExt cx="0" cy="0"/>
        </a:xfrm>
      </p:grpSpPr>
      <p:sp>
        <p:nvSpPr>
          <p:cNvPr id="225" name="Shape 225"/>
          <p:cNvSpPr txBox="1"/>
          <p:nvPr>
            <p:ph type="title"/>
          </p:nvPr>
        </p:nvSpPr>
        <p:spPr>
          <a:xfrm>
            <a:off x="311700" y="279700"/>
            <a:ext cx="8520600" cy="572700"/>
          </a:xfrm>
          <a:prstGeom prst="rect">
            <a:avLst/>
          </a:prstGeom>
          <a:solidFill>
            <a:srgbClr val="FFDD2D"/>
          </a:solidFill>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ru">
                <a:solidFill>
                  <a:schemeClr val="dk2"/>
                </a:solidFill>
              </a:rPr>
              <a:t>Как лучше всего готовить многопоточность?</a:t>
            </a:r>
            <a:endParaRPr>
              <a:solidFill>
                <a:schemeClr val="dk2"/>
              </a:solidFill>
            </a:endParaRPr>
          </a:p>
        </p:txBody>
      </p:sp>
      <p:sp>
        <p:nvSpPr>
          <p:cNvPr id="226" name="Shape 226"/>
          <p:cNvSpPr txBox="1"/>
          <p:nvPr/>
        </p:nvSpPr>
        <p:spPr>
          <a:xfrm>
            <a:off x="311700" y="952575"/>
            <a:ext cx="8520600" cy="3922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ru" sz="1600"/>
              <a:t>Готовить лучше всего из готовых блоков. </a:t>
            </a:r>
            <a:br>
              <a:rPr lang="ru" sz="1600"/>
            </a:br>
            <a:r>
              <a:rPr lang="ru" sz="1600"/>
              <a:t>К счастью, Java предоставляет нам широкий выбор.</a:t>
            </a:r>
            <a:endParaRPr sz="1600"/>
          </a:p>
          <a:p>
            <a:pPr indent="0" lvl="0" marL="0">
              <a:spcBef>
                <a:spcPts val="0"/>
              </a:spcBef>
              <a:spcAft>
                <a:spcPts val="0"/>
              </a:spcAft>
              <a:buNone/>
            </a:pPr>
            <a:r>
              <a:t/>
            </a:r>
            <a:endParaRPr sz="1600"/>
          </a:p>
          <a:p>
            <a:pPr indent="-330200" lvl="0" marL="457200" rtl="0">
              <a:spcBef>
                <a:spcPts val="0"/>
              </a:spcBef>
              <a:spcAft>
                <a:spcPts val="0"/>
              </a:spcAft>
              <a:buSzPts val="1600"/>
              <a:buAutoNum type="arabicPeriod"/>
            </a:pPr>
            <a:r>
              <a:rPr lang="ru" sz="1600"/>
              <a:t>Синхронизированные коллекции (все методы являются synchronized):</a:t>
            </a:r>
            <a:endParaRPr sz="1600"/>
          </a:p>
          <a:p>
            <a:pPr indent="-330200" lvl="1" marL="914400" rtl="0">
              <a:spcBef>
                <a:spcPts val="0"/>
              </a:spcBef>
              <a:spcAft>
                <a:spcPts val="0"/>
              </a:spcAft>
              <a:buSzPts val="1600"/>
              <a:buAutoNum type="alphaLcPeriod"/>
            </a:pPr>
            <a:r>
              <a:rPr lang="ru" sz="1600"/>
              <a:t>Vector</a:t>
            </a:r>
            <a:endParaRPr sz="1600"/>
          </a:p>
          <a:p>
            <a:pPr indent="-330200" lvl="1" marL="914400" rtl="0">
              <a:spcBef>
                <a:spcPts val="0"/>
              </a:spcBef>
              <a:spcAft>
                <a:spcPts val="0"/>
              </a:spcAft>
              <a:buSzPts val="1600"/>
              <a:buAutoNum type="alphaLcPeriod"/>
            </a:pPr>
            <a:r>
              <a:rPr lang="ru" sz="1600"/>
              <a:t>HashTable</a:t>
            </a:r>
            <a:endParaRPr sz="1600"/>
          </a:p>
          <a:p>
            <a:pPr indent="-330200" lvl="1" marL="914400" rtl="0">
              <a:spcBef>
                <a:spcPts val="0"/>
              </a:spcBef>
              <a:spcAft>
                <a:spcPts val="0"/>
              </a:spcAft>
              <a:buSzPts val="1600"/>
              <a:buAutoNum type="alphaLcPeriod"/>
            </a:pPr>
            <a:r>
              <a:rPr lang="ru" sz="1600"/>
              <a:t>java.util.Collections.synchronizedXXX()</a:t>
            </a:r>
            <a:endParaRPr sz="1600"/>
          </a:p>
          <a:p>
            <a:pPr indent="0" lvl="0" marL="0">
              <a:spcBef>
                <a:spcPts val="0"/>
              </a:spcBef>
              <a:spcAft>
                <a:spcPts val="0"/>
              </a:spcAft>
              <a:buNone/>
            </a:pPr>
            <a:r>
              <a:t/>
            </a:r>
            <a:endParaRPr sz="1600"/>
          </a:p>
          <a:p>
            <a:pPr indent="0" lvl="0" marL="0">
              <a:spcBef>
                <a:spcPts val="0"/>
              </a:spcBef>
              <a:spcAft>
                <a:spcPts val="0"/>
              </a:spcAft>
              <a:buNone/>
            </a:pPr>
            <a:r>
              <a:rPr lang="ru" sz="1600"/>
              <a:t>Проблемы:</a:t>
            </a:r>
            <a:endParaRPr sz="1600"/>
          </a:p>
          <a:p>
            <a:pPr indent="-330200" lvl="0" marL="457200" rtl="0">
              <a:spcBef>
                <a:spcPts val="0"/>
              </a:spcBef>
              <a:spcAft>
                <a:spcPts val="0"/>
              </a:spcAft>
              <a:buSzPts val="1600"/>
              <a:buChar char="-"/>
            </a:pPr>
            <a:r>
              <a:rPr lang="ru" sz="1600"/>
              <a:t>любая комбинация действий является неатомарной и требует дополнительной синхронизации</a:t>
            </a:r>
            <a:endParaRPr sz="1600"/>
          </a:p>
          <a:p>
            <a:pPr indent="-330200" lvl="0" marL="457200" rtl="0">
              <a:spcBef>
                <a:spcPts val="0"/>
              </a:spcBef>
              <a:spcAft>
                <a:spcPts val="0"/>
              </a:spcAft>
              <a:buSzPts val="1600"/>
              <a:buChar char="-"/>
            </a:pPr>
            <a:r>
              <a:rPr lang="ru" sz="1600"/>
              <a:t>итерирование небезопасно в случае возможных параллельных изменений; итераторы являются fail-fast (бросают ConcurrentModificationException в случае обнаружения изменений)</a:t>
            </a:r>
            <a:endParaRPr sz="1600"/>
          </a:p>
          <a:p>
            <a:pPr indent="-330200" lvl="1" marL="914400" rtl="0">
              <a:spcBef>
                <a:spcPts val="0"/>
              </a:spcBef>
              <a:spcAft>
                <a:spcPts val="0"/>
              </a:spcAft>
              <a:buSzPts val="1600"/>
              <a:buChar char="-"/>
            </a:pPr>
            <a:r>
              <a:rPr lang="ru" sz="1600"/>
              <a:t>можно безопасно итерироваться по копии коллекции</a:t>
            </a:r>
            <a:endParaRPr sz="1600"/>
          </a:p>
          <a:p>
            <a:pPr indent="-330200" lvl="0" marL="457200" rtl="0">
              <a:spcBef>
                <a:spcPts val="0"/>
              </a:spcBef>
              <a:spcAft>
                <a:spcPts val="0"/>
              </a:spcAft>
              <a:buSzPts val="1600"/>
              <a:buChar char="-"/>
            </a:pPr>
            <a:r>
              <a:rPr lang="ru" sz="1600"/>
              <a:t>надо помнить про скрытое итерирование (например, в toString)</a:t>
            </a:r>
            <a:endParaRPr sz="1600"/>
          </a:p>
          <a:p>
            <a:pPr indent="0" lvl="0" marL="0" rtl="0">
              <a:spcBef>
                <a:spcPts val="0"/>
              </a:spcBef>
              <a:spcAft>
                <a:spcPts val="0"/>
              </a:spcAft>
              <a:buNone/>
            </a:pPr>
            <a:r>
              <a:t/>
            </a:r>
            <a:endParaRPr sz="16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3D4E6"/>
        </a:solidFill>
      </p:bgPr>
    </p:bg>
    <p:spTree>
      <p:nvGrpSpPr>
        <p:cNvPr id="230" name="Shape 230"/>
        <p:cNvGrpSpPr/>
        <p:nvPr/>
      </p:nvGrpSpPr>
      <p:grpSpPr>
        <a:xfrm>
          <a:off x="0" y="0"/>
          <a:ext cx="0" cy="0"/>
          <a:chOff x="0" y="0"/>
          <a:chExt cx="0" cy="0"/>
        </a:xfrm>
      </p:grpSpPr>
      <p:sp>
        <p:nvSpPr>
          <p:cNvPr id="231" name="Shape 231"/>
          <p:cNvSpPr txBox="1"/>
          <p:nvPr>
            <p:ph type="title"/>
          </p:nvPr>
        </p:nvSpPr>
        <p:spPr>
          <a:xfrm>
            <a:off x="311700" y="279700"/>
            <a:ext cx="8520600" cy="572700"/>
          </a:xfrm>
          <a:prstGeom prst="rect">
            <a:avLst/>
          </a:prstGeom>
          <a:solidFill>
            <a:srgbClr val="FFDD2D"/>
          </a:solidFill>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ru">
                <a:solidFill>
                  <a:schemeClr val="dk2"/>
                </a:solidFill>
              </a:rPr>
              <a:t>Как лучше всего готовить многопоточность?</a:t>
            </a:r>
            <a:endParaRPr>
              <a:solidFill>
                <a:schemeClr val="dk2"/>
              </a:solidFill>
            </a:endParaRPr>
          </a:p>
        </p:txBody>
      </p:sp>
      <p:sp>
        <p:nvSpPr>
          <p:cNvPr id="232" name="Shape 232"/>
          <p:cNvSpPr txBox="1"/>
          <p:nvPr/>
        </p:nvSpPr>
        <p:spPr>
          <a:xfrm>
            <a:off x="311700" y="952575"/>
            <a:ext cx="8520600" cy="3922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ru" sz="1600"/>
              <a:t>2. Параллельные (concurrent) коллекции:</a:t>
            </a:r>
            <a:endParaRPr sz="1600"/>
          </a:p>
          <a:p>
            <a:pPr indent="-330200" lvl="1" marL="914400" rtl="0">
              <a:spcBef>
                <a:spcPts val="0"/>
              </a:spcBef>
              <a:spcAft>
                <a:spcPts val="0"/>
              </a:spcAft>
              <a:buSzPts val="1600"/>
              <a:buAutoNum type="alphaLcPeriod"/>
            </a:pPr>
            <a:r>
              <a:rPr lang="ru" sz="1600"/>
              <a:t>Map =&gt; ConcurrentHashMap</a:t>
            </a:r>
            <a:endParaRPr sz="1600"/>
          </a:p>
          <a:p>
            <a:pPr indent="-330200" lvl="1" marL="914400" rtl="0">
              <a:spcBef>
                <a:spcPts val="0"/>
              </a:spcBef>
              <a:spcAft>
                <a:spcPts val="0"/>
              </a:spcAft>
              <a:buSzPts val="1600"/>
              <a:buAutoNum type="alphaLcPeriod"/>
            </a:pPr>
            <a:r>
              <a:rPr lang="ru" sz="1600"/>
              <a:t>List =&gt; </a:t>
            </a:r>
            <a:r>
              <a:rPr lang="ru" sz="1600"/>
              <a:t>CopyOnWriteArrayList</a:t>
            </a:r>
            <a:endParaRPr sz="1600"/>
          </a:p>
          <a:p>
            <a:pPr indent="-330200" lvl="1" marL="914400" rtl="0">
              <a:spcBef>
                <a:spcPts val="0"/>
              </a:spcBef>
              <a:spcAft>
                <a:spcPts val="0"/>
              </a:spcAft>
              <a:buSzPts val="1600"/>
              <a:buAutoNum type="alphaLcPeriod"/>
            </a:pPr>
            <a:r>
              <a:rPr lang="ru" sz="1600"/>
              <a:t>Queue / Deque =&gt; ConcurrentLinkedQueue / ConcurrentLinkedDeque</a:t>
            </a:r>
            <a:endParaRPr sz="1600"/>
          </a:p>
          <a:p>
            <a:pPr indent="-330200" lvl="1" marL="914400" rtl="0">
              <a:spcBef>
                <a:spcPts val="0"/>
              </a:spcBef>
              <a:spcAft>
                <a:spcPts val="0"/>
              </a:spcAft>
              <a:buSzPts val="1600"/>
              <a:buAutoNum type="alphaLcPeriod"/>
            </a:pPr>
            <a:r>
              <a:rPr lang="ru" sz="1600"/>
              <a:t>SortedMap / SortedSet =&gt; ConcurrentSkipListMap / ConcurrentSkipListSet</a:t>
            </a:r>
            <a:endParaRPr sz="1600"/>
          </a:p>
          <a:p>
            <a:pPr indent="0" lvl="0" marL="0" rtl="0">
              <a:spcBef>
                <a:spcPts val="0"/>
              </a:spcBef>
              <a:spcAft>
                <a:spcPts val="0"/>
              </a:spcAft>
              <a:buNone/>
            </a:pPr>
            <a:r>
              <a:t/>
            </a:r>
            <a:endParaRPr sz="1600"/>
          </a:p>
          <a:p>
            <a:pPr indent="0" lvl="0" marL="0" rtl="0">
              <a:spcBef>
                <a:spcPts val="0"/>
              </a:spcBef>
              <a:spcAft>
                <a:spcPts val="0"/>
              </a:spcAft>
              <a:buNone/>
            </a:pPr>
            <a:r>
              <a:rPr lang="ru" sz="1600"/>
              <a:t>Основные свойства:</a:t>
            </a:r>
            <a:endParaRPr sz="1600"/>
          </a:p>
          <a:p>
            <a:pPr indent="-330200" lvl="0" marL="457200" rtl="0">
              <a:spcBef>
                <a:spcPts val="0"/>
              </a:spcBef>
              <a:spcAft>
                <a:spcPts val="0"/>
              </a:spcAft>
              <a:buSzPts val="1600"/>
              <a:buChar char="-"/>
            </a:pPr>
            <a:r>
              <a:rPr lang="ru" sz="1600"/>
              <a:t>Параллельное использование (особенно если много чтений)</a:t>
            </a:r>
            <a:endParaRPr sz="1600"/>
          </a:p>
          <a:p>
            <a:pPr indent="-330200" lvl="0" marL="457200" rtl="0">
              <a:spcBef>
                <a:spcPts val="0"/>
              </a:spcBef>
              <a:spcAft>
                <a:spcPts val="0"/>
              </a:spcAft>
              <a:buSzPts val="1600"/>
              <a:buChar char="-"/>
            </a:pPr>
            <a:r>
              <a:rPr lang="ru" sz="1600"/>
              <a:t>Атомарные операции: put-if-absent, </a:t>
            </a:r>
            <a:r>
              <a:rPr lang="ru" sz="1600"/>
              <a:t>replace-if-equal, remove-if-equal</a:t>
            </a:r>
            <a:endParaRPr sz="1600"/>
          </a:p>
          <a:p>
            <a:pPr indent="-330200" lvl="0" marL="457200" rtl="0">
              <a:spcBef>
                <a:spcPts val="0"/>
              </a:spcBef>
              <a:spcAft>
                <a:spcPts val="0"/>
              </a:spcAft>
              <a:buSzPts val="1600"/>
              <a:buChar char="-"/>
            </a:pPr>
            <a:r>
              <a:rPr lang="ru" sz="1600"/>
              <a:t>При итерировании нет fail-fast с ConcurrentModificationException, вместо этого weakly consistent</a:t>
            </a:r>
            <a:endParaRPr sz="1600"/>
          </a:p>
          <a:p>
            <a:pPr indent="-330200" lvl="0" marL="457200" rtl="0">
              <a:spcBef>
                <a:spcPts val="0"/>
              </a:spcBef>
              <a:spcAft>
                <a:spcPts val="0"/>
              </a:spcAft>
              <a:buSzPts val="1600"/>
              <a:buChar char="-"/>
            </a:pPr>
            <a:r>
              <a:rPr lang="ru" sz="1600"/>
              <a:t>size и isEmpty вычисляются приблизительно</a:t>
            </a:r>
            <a:endParaRPr sz="1600"/>
          </a:p>
          <a:p>
            <a:pPr indent="-330200" lvl="0" marL="457200" rtl="0">
              <a:spcBef>
                <a:spcPts val="0"/>
              </a:spcBef>
              <a:spcAft>
                <a:spcPts val="0"/>
              </a:spcAft>
              <a:buSzPts val="1600"/>
              <a:buChar char="-"/>
            </a:pPr>
            <a:r>
              <a:rPr lang="ru" sz="1600"/>
              <a:t>Queue / BlockingQueue / PriorityBlockingQueue / SynchronousQueue позволяют реализовать Producer-consumer шаблон в различных вариациях</a:t>
            </a:r>
            <a:endParaRPr sz="1600"/>
          </a:p>
          <a:p>
            <a:pPr indent="-330200" lvl="0" marL="457200" rtl="0">
              <a:spcBef>
                <a:spcPts val="0"/>
              </a:spcBef>
              <a:spcAft>
                <a:spcPts val="0"/>
              </a:spcAft>
              <a:buSzPts val="1600"/>
              <a:buChar char="-"/>
            </a:pPr>
            <a:r>
              <a:rPr lang="ru" sz="1600"/>
              <a:t>Deque позволяют организовать work stealing</a:t>
            </a:r>
            <a:endParaRPr sz="1600"/>
          </a:p>
          <a:p>
            <a:pPr indent="0" lvl="0" marL="0" rtl="0">
              <a:spcBef>
                <a:spcPts val="0"/>
              </a:spcBef>
              <a:spcAft>
                <a:spcPts val="0"/>
              </a:spcAft>
              <a:buNone/>
            </a:pPr>
            <a:r>
              <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3D4E6"/>
        </a:solidFill>
      </p:bgPr>
    </p:bg>
    <p:spTree>
      <p:nvGrpSpPr>
        <p:cNvPr id="66" name="Shape 66"/>
        <p:cNvGrpSpPr/>
        <p:nvPr/>
      </p:nvGrpSpPr>
      <p:grpSpPr>
        <a:xfrm>
          <a:off x="0" y="0"/>
          <a:ext cx="0" cy="0"/>
          <a:chOff x="0" y="0"/>
          <a:chExt cx="0" cy="0"/>
        </a:xfrm>
      </p:grpSpPr>
      <p:sp>
        <p:nvSpPr>
          <p:cNvPr id="67" name="Shape 67"/>
          <p:cNvSpPr txBox="1"/>
          <p:nvPr>
            <p:ph type="title"/>
          </p:nvPr>
        </p:nvSpPr>
        <p:spPr>
          <a:xfrm>
            <a:off x="311700" y="279700"/>
            <a:ext cx="8520600" cy="572700"/>
          </a:xfrm>
          <a:prstGeom prst="rect">
            <a:avLst/>
          </a:prstGeom>
          <a:solidFill>
            <a:srgbClr val="FFDD2D"/>
          </a:solidFill>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ru" sz="2400">
                <a:solidFill>
                  <a:schemeClr val="dk2"/>
                </a:solidFill>
              </a:rPr>
              <a:t>The correct way to read "Java: Concurrency in Practice."</a:t>
            </a:r>
            <a:endParaRPr sz="2400">
              <a:solidFill>
                <a:schemeClr val="dk2"/>
              </a:solidFill>
            </a:endParaRPr>
          </a:p>
        </p:txBody>
      </p:sp>
      <p:pic>
        <p:nvPicPr>
          <p:cNvPr id="68" name="Shape 68"/>
          <p:cNvPicPr preferRelativeResize="0"/>
          <p:nvPr/>
        </p:nvPicPr>
        <p:blipFill>
          <a:blip r:embed="rId3">
            <a:alphaModFix/>
          </a:blip>
          <a:stretch>
            <a:fillRect/>
          </a:stretch>
        </p:blipFill>
        <p:spPr>
          <a:xfrm>
            <a:off x="1879413" y="1004789"/>
            <a:ext cx="5385185" cy="39862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3D4E6"/>
        </a:solidFill>
      </p:bgPr>
    </p:bg>
    <p:spTree>
      <p:nvGrpSpPr>
        <p:cNvPr id="236" name="Shape 236"/>
        <p:cNvGrpSpPr/>
        <p:nvPr/>
      </p:nvGrpSpPr>
      <p:grpSpPr>
        <a:xfrm>
          <a:off x="0" y="0"/>
          <a:ext cx="0" cy="0"/>
          <a:chOff x="0" y="0"/>
          <a:chExt cx="0" cy="0"/>
        </a:xfrm>
      </p:grpSpPr>
      <p:sp>
        <p:nvSpPr>
          <p:cNvPr id="237" name="Shape 237"/>
          <p:cNvSpPr txBox="1"/>
          <p:nvPr>
            <p:ph type="title"/>
          </p:nvPr>
        </p:nvSpPr>
        <p:spPr>
          <a:xfrm>
            <a:off x="311700" y="279700"/>
            <a:ext cx="8520600" cy="572700"/>
          </a:xfrm>
          <a:prstGeom prst="rect">
            <a:avLst/>
          </a:prstGeom>
          <a:solidFill>
            <a:srgbClr val="FFDD2D"/>
          </a:solidFill>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ru">
                <a:solidFill>
                  <a:schemeClr val="dk2"/>
                </a:solidFill>
              </a:rPr>
              <a:t>Как лучше всего готовить многопоточность?</a:t>
            </a:r>
            <a:endParaRPr>
              <a:solidFill>
                <a:schemeClr val="dk2"/>
              </a:solidFill>
            </a:endParaRPr>
          </a:p>
        </p:txBody>
      </p:sp>
      <p:sp>
        <p:nvSpPr>
          <p:cNvPr id="238" name="Shape 238"/>
          <p:cNvSpPr txBox="1"/>
          <p:nvPr/>
        </p:nvSpPr>
        <p:spPr>
          <a:xfrm>
            <a:off x="311700" y="952575"/>
            <a:ext cx="8520600" cy="3922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ru" sz="1600"/>
              <a:t>3. Примитивы синхронизации</a:t>
            </a:r>
            <a:r>
              <a:rPr lang="ru" sz="1600"/>
              <a:t>:</a:t>
            </a:r>
            <a:endParaRPr sz="1600"/>
          </a:p>
          <a:p>
            <a:pPr indent="-330200" lvl="1" marL="914400" marR="0" rtl="0" algn="l">
              <a:lnSpc>
                <a:spcPct val="100000"/>
              </a:lnSpc>
              <a:spcBef>
                <a:spcPts val="0"/>
              </a:spcBef>
              <a:spcAft>
                <a:spcPts val="0"/>
              </a:spcAft>
              <a:buClr>
                <a:srgbClr val="000000"/>
              </a:buClr>
              <a:buSzPts val="1600"/>
              <a:buFont typeface="Arial"/>
              <a:buAutoNum type="alphaLcPeriod"/>
            </a:pPr>
            <a:r>
              <a:rPr lang="ru" sz="1600"/>
              <a:t>Latch - приостановить выполнение потоков до возникновения события</a:t>
            </a:r>
            <a:endParaRPr sz="1600"/>
          </a:p>
          <a:p>
            <a:pPr indent="-330200" lvl="2" marL="1371600" marR="0" rtl="0" algn="l">
              <a:lnSpc>
                <a:spcPct val="100000"/>
              </a:lnSpc>
              <a:spcBef>
                <a:spcPts val="0"/>
              </a:spcBef>
              <a:spcAft>
                <a:spcPts val="0"/>
              </a:spcAft>
              <a:buSzPts val="1600"/>
              <a:buAutoNum type="romanLcPeriod"/>
            </a:pPr>
            <a:r>
              <a:rPr lang="ru" sz="1600">
                <a:latin typeface="Consolas"/>
                <a:ea typeface="Consolas"/>
                <a:cs typeface="Consolas"/>
                <a:sym typeface="Consolas"/>
              </a:rPr>
              <a:t>CountDownLatch</a:t>
            </a:r>
            <a:endParaRPr sz="1600">
              <a:latin typeface="Consolas"/>
              <a:ea typeface="Consolas"/>
              <a:cs typeface="Consolas"/>
              <a:sym typeface="Consolas"/>
            </a:endParaRPr>
          </a:p>
          <a:p>
            <a:pPr indent="-330200" lvl="2" marL="1371600" marR="0" rtl="0" algn="l">
              <a:lnSpc>
                <a:spcPct val="100000"/>
              </a:lnSpc>
              <a:spcBef>
                <a:spcPts val="0"/>
              </a:spcBef>
              <a:spcAft>
                <a:spcPts val="0"/>
              </a:spcAft>
              <a:buSzPts val="1600"/>
              <a:buAutoNum type="romanLcPeriod"/>
            </a:pPr>
            <a:r>
              <a:rPr lang="ru" sz="1600">
                <a:latin typeface="Consolas"/>
                <a:ea typeface="Consolas"/>
                <a:cs typeface="Consolas"/>
                <a:sym typeface="Consolas"/>
              </a:rPr>
              <a:t>FutureTask</a:t>
            </a:r>
            <a:endParaRPr sz="1600">
              <a:latin typeface="Consolas"/>
              <a:ea typeface="Consolas"/>
              <a:cs typeface="Consolas"/>
              <a:sym typeface="Consolas"/>
            </a:endParaRPr>
          </a:p>
          <a:p>
            <a:pPr indent="-330200" lvl="1" marL="914400" marR="0" rtl="0" algn="l">
              <a:lnSpc>
                <a:spcPct val="100000"/>
              </a:lnSpc>
              <a:spcBef>
                <a:spcPts val="0"/>
              </a:spcBef>
              <a:spcAft>
                <a:spcPts val="0"/>
              </a:spcAft>
              <a:buSzPts val="1600"/>
              <a:buAutoNum type="alphaLcPeriod"/>
            </a:pPr>
            <a:r>
              <a:rPr lang="ru" sz="1600"/>
              <a:t>Семафоры (мьютексы) - ограничить количество одновременно используемых ресурсов</a:t>
            </a:r>
            <a:endParaRPr sz="1600"/>
          </a:p>
          <a:p>
            <a:pPr indent="-330200" lvl="2" marL="1371600" marR="0" rtl="0" algn="l">
              <a:lnSpc>
                <a:spcPct val="100000"/>
              </a:lnSpc>
              <a:spcBef>
                <a:spcPts val="0"/>
              </a:spcBef>
              <a:spcAft>
                <a:spcPts val="0"/>
              </a:spcAft>
              <a:buSzPts val="1600"/>
              <a:buAutoNum type="romanLcPeriod"/>
            </a:pPr>
            <a:r>
              <a:rPr lang="ru" sz="1600">
                <a:latin typeface="Consolas"/>
                <a:ea typeface="Consolas"/>
                <a:cs typeface="Consolas"/>
                <a:sym typeface="Consolas"/>
              </a:rPr>
              <a:t>Semaphore</a:t>
            </a:r>
            <a:endParaRPr sz="1600">
              <a:latin typeface="Consolas"/>
              <a:ea typeface="Consolas"/>
              <a:cs typeface="Consolas"/>
              <a:sym typeface="Consolas"/>
            </a:endParaRPr>
          </a:p>
          <a:p>
            <a:pPr indent="-330200" lvl="1" marL="914400" marR="0" rtl="0" algn="l">
              <a:lnSpc>
                <a:spcPct val="100000"/>
              </a:lnSpc>
              <a:spcBef>
                <a:spcPts val="0"/>
              </a:spcBef>
              <a:spcAft>
                <a:spcPts val="0"/>
              </a:spcAft>
              <a:buSzPts val="1600"/>
              <a:buAutoNum type="alphaLcPeriod"/>
            </a:pPr>
            <a:r>
              <a:rPr lang="ru" sz="1600"/>
              <a:t>Барьеры - синхронизировать выполнение потоков на определенном этапе</a:t>
            </a:r>
            <a:endParaRPr sz="1600"/>
          </a:p>
          <a:p>
            <a:pPr indent="-330200" lvl="2" marL="1371600" marR="0" rtl="0" algn="l">
              <a:lnSpc>
                <a:spcPct val="100000"/>
              </a:lnSpc>
              <a:spcBef>
                <a:spcPts val="0"/>
              </a:spcBef>
              <a:spcAft>
                <a:spcPts val="0"/>
              </a:spcAft>
              <a:buSzPts val="1600"/>
              <a:buAutoNum type="romanLcPeriod"/>
            </a:pPr>
            <a:r>
              <a:rPr lang="ru" sz="1600">
                <a:latin typeface="Consolas"/>
                <a:ea typeface="Consolas"/>
                <a:cs typeface="Consolas"/>
                <a:sym typeface="Consolas"/>
              </a:rPr>
              <a:t>CyclicBarrier</a:t>
            </a:r>
            <a:endParaRPr sz="1600">
              <a:latin typeface="Consolas"/>
              <a:ea typeface="Consolas"/>
              <a:cs typeface="Consolas"/>
              <a:sym typeface="Consolas"/>
            </a:endParaRPr>
          </a:p>
          <a:p>
            <a:pPr indent="-330200" lvl="1" marL="914400" marR="0" rtl="0" algn="l">
              <a:lnSpc>
                <a:spcPct val="100000"/>
              </a:lnSpc>
              <a:spcBef>
                <a:spcPts val="0"/>
              </a:spcBef>
              <a:spcAft>
                <a:spcPts val="0"/>
              </a:spcAft>
              <a:buSzPts val="1600"/>
              <a:buAutoNum type="alphaLcPeriod"/>
            </a:pPr>
            <a:r>
              <a:rPr lang="ru" sz="1600"/>
              <a:t>Явные блокировки</a:t>
            </a:r>
            <a:endParaRPr sz="1600"/>
          </a:p>
          <a:p>
            <a:pPr indent="-330200" lvl="2" marL="1371600" marR="0" rtl="0" algn="l">
              <a:lnSpc>
                <a:spcPct val="100000"/>
              </a:lnSpc>
              <a:spcBef>
                <a:spcPts val="0"/>
              </a:spcBef>
              <a:spcAft>
                <a:spcPts val="0"/>
              </a:spcAft>
              <a:buSzPts val="1600"/>
              <a:buAutoNum type="romanLcPeriod"/>
            </a:pPr>
            <a:r>
              <a:rPr lang="ru" sz="1600">
                <a:latin typeface="Consolas"/>
                <a:ea typeface="Consolas"/>
                <a:cs typeface="Consolas"/>
                <a:sym typeface="Consolas"/>
              </a:rPr>
              <a:t>ReentrantLock</a:t>
            </a:r>
            <a:r>
              <a:rPr lang="ru" sz="1600"/>
              <a:t> - включая </a:t>
            </a:r>
            <a:r>
              <a:rPr lang="ru" sz="1600">
                <a:latin typeface="Consolas"/>
                <a:ea typeface="Consolas"/>
                <a:cs typeface="Consolas"/>
                <a:sym typeface="Consolas"/>
              </a:rPr>
              <a:t>tryLock(timeout)</a:t>
            </a:r>
            <a:r>
              <a:rPr lang="ru" sz="1600"/>
              <a:t>, не забываем отпускать только внутри блока </a:t>
            </a:r>
            <a:r>
              <a:rPr lang="ru" sz="1600">
                <a:latin typeface="Consolas"/>
                <a:ea typeface="Consolas"/>
                <a:cs typeface="Consolas"/>
                <a:sym typeface="Consolas"/>
              </a:rPr>
              <a:t>finally</a:t>
            </a:r>
            <a:endParaRPr sz="1600">
              <a:latin typeface="Consolas"/>
              <a:ea typeface="Consolas"/>
              <a:cs typeface="Consolas"/>
              <a:sym typeface="Consolas"/>
            </a:endParaRPr>
          </a:p>
          <a:p>
            <a:pPr indent="-330200" lvl="2" marL="1371600" marR="0" rtl="0" algn="l">
              <a:lnSpc>
                <a:spcPct val="100000"/>
              </a:lnSpc>
              <a:spcBef>
                <a:spcPts val="0"/>
              </a:spcBef>
              <a:spcAft>
                <a:spcPts val="0"/>
              </a:spcAft>
              <a:buSzPts val="1600"/>
              <a:buAutoNum type="romanLcPeriod"/>
            </a:pPr>
            <a:r>
              <a:rPr lang="ru" sz="1600">
                <a:latin typeface="Consolas"/>
                <a:ea typeface="Consolas"/>
                <a:cs typeface="Consolas"/>
                <a:sym typeface="Consolas"/>
              </a:rPr>
              <a:t>ReadWriteLock</a:t>
            </a:r>
            <a:endParaRPr sz="1600">
              <a:latin typeface="Consolas"/>
              <a:ea typeface="Consolas"/>
              <a:cs typeface="Consolas"/>
              <a:sym typeface="Consolas"/>
            </a:endParaRPr>
          </a:p>
          <a:p>
            <a:pPr indent="0" lvl="0" marL="0" rtl="0">
              <a:spcBef>
                <a:spcPts val="0"/>
              </a:spcBef>
              <a:spcAft>
                <a:spcPts val="0"/>
              </a:spcAft>
              <a:buNone/>
            </a:pPr>
            <a:r>
              <a:t/>
            </a:r>
            <a:endParaRPr sz="16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3D4E6"/>
        </a:solidFill>
      </p:bgPr>
    </p:bg>
    <p:spTree>
      <p:nvGrpSpPr>
        <p:cNvPr id="242" name="Shape 242"/>
        <p:cNvGrpSpPr/>
        <p:nvPr/>
      </p:nvGrpSpPr>
      <p:grpSpPr>
        <a:xfrm>
          <a:off x="0" y="0"/>
          <a:ext cx="0" cy="0"/>
          <a:chOff x="0" y="0"/>
          <a:chExt cx="0" cy="0"/>
        </a:xfrm>
      </p:grpSpPr>
      <p:sp>
        <p:nvSpPr>
          <p:cNvPr id="243" name="Shape 243"/>
          <p:cNvSpPr txBox="1"/>
          <p:nvPr>
            <p:ph type="title"/>
          </p:nvPr>
        </p:nvSpPr>
        <p:spPr>
          <a:xfrm>
            <a:off x="311700" y="279700"/>
            <a:ext cx="8520600" cy="572700"/>
          </a:xfrm>
          <a:prstGeom prst="rect">
            <a:avLst/>
          </a:prstGeom>
          <a:solidFill>
            <a:srgbClr val="FFDD2D"/>
          </a:solidFill>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ru">
                <a:solidFill>
                  <a:schemeClr val="dk2"/>
                </a:solidFill>
              </a:rPr>
              <a:t>Работа с пулами потоков</a:t>
            </a:r>
            <a:endParaRPr>
              <a:solidFill>
                <a:schemeClr val="dk2"/>
              </a:solidFill>
            </a:endParaRPr>
          </a:p>
        </p:txBody>
      </p:sp>
      <p:sp>
        <p:nvSpPr>
          <p:cNvPr id="244" name="Shape 244"/>
          <p:cNvSpPr txBox="1"/>
          <p:nvPr/>
        </p:nvSpPr>
        <p:spPr>
          <a:xfrm>
            <a:off x="311700" y="952575"/>
            <a:ext cx="8520600" cy="3922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ru" sz="1600"/>
              <a:t>Task</a:t>
            </a:r>
            <a:r>
              <a:rPr lang="ru" sz="1600"/>
              <a:t> - абстракция (асинхронно) выполняемой задачи. Концепция тасков позволяет абстрагировать код выполняемой задачи от деталей её выполнения.</a:t>
            </a:r>
            <a:endParaRPr sz="1600"/>
          </a:p>
          <a:p>
            <a:pPr indent="0" lvl="0" marL="0">
              <a:spcBef>
                <a:spcPts val="0"/>
              </a:spcBef>
              <a:spcAft>
                <a:spcPts val="0"/>
              </a:spcAft>
              <a:buNone/>
            </a:pPr>
            <a:r>
              <a:t/>
            </a:r>
            <a:endParaRPr sz="1600"/>
          </a:p>
          <a:p>
            <a:pPr indent="0" lvl="0" marL="0">
              <a:spcBef>
                <a:spcPts val="0"/>
              </a:spcBef>
              <a:spcAft>
                <a:spcPts val="0"/>
              </a:spcAft>
              <a:buNone/>
            </a:pPr>
            <a:r>
              <a:rPr lang="ru" sz="1600"/>
              <a:t>Идеальный таск обладает следующими свойствами:</a:t>
            </a:r>
            <a:endParaRPr sz="1600"/>
          </a:p>
          <a:p>
            <a:pPr indent="-330200" lvl="0" marL="457200" rtl="0">
              <a:spcBef>
                <a:spcPts val="0"/>
              </a:spcBef>
              <a:spcAft>
                <a:spcPts val="0"/>
              </a:spcAft>
              <a:buSzPts val="1600"/>
              <a:buChar char="-"/>
            </a:pPr>
            <a:r>
              <a:rPr lang="ru" sz="1600"/>
              <a:t>независимость от состояния, результатов и сайд-эффектов других тасков</a:t>
            </a:r>
            <a:endParaRPr sz="1600"/>
          </a:p>
          <a:p>
            <a:pPr indent="-330200" lvl="0" marL="457200" rtl="0">
              <a:spcBef>
                <a:spcPts val="0"/>
              </a:spcBef>
              <a:spcAft>
                <a:spcPts val="0"/>
              </a:spcAft>
              <a:buSzPts val="1600"/>
              <a:buChar char="-"/>
            </a:pPr>
            <a:r>
              <a:rPr lang="ru" sz="1600"/>
              <a:t>небольшой размер относительно доступных вычислительных мощностей</a:t>
            </a:r>
            <a:endParaRPr sz="1600"/>
          </a:p>
          <a:p>
            <a:pPr indent="0" lvl="0" marL="0" rtl="0">
              <a:spcBef>
                <a:spcPts val="0"/>
              </a:spcBef>
              <a:spcAft>
                <a:spcPts val="0"/>
              </a:spcAft>
              <a:buNone/>
            </a:pPr>
            <a:r>
              <a:t/>
            </a:r>
            <a:endParaRPr sz="1600"/>
          </a:p>
          <a:p>
            <a:pPr indent="0" lvl="0" marL="0" rtl="0">
              <a:spcBef>
                <a:spcPts val="0"/>
              </a:spcBef>
              <a:spcAft>
                <a:spcPts val="0"/>
              </a:spcAft>
              <a:buNone/>
            </a:pPr>
            <a:r>
              <a:rPr lang="ru" sz="1600"/>
              <a:t>Примеры:</a:t>
            </a:r>
            <a:endParaRPr sz="1600"/>
          </a:p>
          <a:p>
            <a:pPr indent="-330200" lvl="0" marL="457200" rtl="0">
              <a:spcBef>
                <a:spcPts val="0"/>
              </a:spcBef>
              <a:spcAft>
                <a:spcPts val="0"/>
              </a:spcAft>
              <a:buSzPts val="1600"/>
              <a:buChar char="-"/>
            </a:pPr>
            <a:r>
              <a:rPr lang="ru" sz="1600"/>
              <a:t>запрос веб-сервера, email </a:t>
            </a:r>
            <a:br>
              <a:rPr lang="ru" sz="1600"/>
            </a:br>
            <a:r>
              <a:rPr lang="ru" sz="1600"/>
              <a:t>или file сервера</a:t>
            </a:r>
            <a:endParaRPr sz="1600"/>
          </a:p>
          <a:p>
            <a:pPr indent="-330200" lvl="0" marL="457200" rtl="0">
              <a:spcBef>
                <a:spcPts val="0"/>
              </a:spcBef>
              <a:spcAft>
                <a:spcPts val="0"/>
              </a:spcAft>
              <a:buSzPts val="1600"/>
              <a:buChar char="-"/>
            </a:pPr>
            <a:r>
              <a:rPr lang="ru" sz="1600"/>
              <a:t>небольшой изолированный </a:t>
            </a:r>
            <a:br>
              <a:rPr lang="ru" sz="1600"/>
            </a:br>
            <a:r>
              <a:rPr lang="ru" sz="1600"/>
              <a:t>кусок общего вычисления</a:t>
            </a:r>
            <a:endParaRPr sz="1600"/>
          </a:p>
        </p:txBody>
      </p:sp>
      <p:pic>
        <p:nvPicPr>
          <p:cNvPr id="245" name="Shape 245"/>
          <p:cNvPicPr preferRelativeResize="0"/>
          <p:nvPr/>
        </p:nvPicPr>
        <p:blipFill>
          <a:blip r:embed="rId3">
            <a:alphaModFix/>
          </a:blip>
          <a:stretch>
            <a:fillRect/>
          </a:stretch>
        </p:blipFill>
        <p:spPr>
          <a:xfrm>
            <a:off x="4212663" y="2636688"/>
            <a:ext cx="4619625" cy="23907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3D4E6"/>
        </a:solidFill>
      </p:bgPr>
    </p:bg>
    <p:spTree>
      <p:nvGrpSpPr>
        <p:cNvPr id="249" name="Shape 249"/>
        <p:cNvGrpSpPr/>
        <p:nvPr/>
      </p:nvGrpSpPr>
      <p:grpSpPr>
        <a:xfrm>
          <a:off x="0" y="0"/>
          <a:ext cx="0" cy="0"/>
          <a:chOff x="0" y="0"/>
          <a:chExt cx="0" cy="0"/>
        </a:xfrm>
      </p:grpSpPr>
      <p:sp>
        <p:nvSpPr>
          <p:cNvPr id="250" name="Shape 250"/>
          <p:cNvSpPr txBox="1"/>
          <p:nvPr>
            <p:ph type="title"/>
          </p:nvPr>
        </p:nvSpPr>
        <p:spPr>
          <a:xfrm>
            <a:off x="311700" y="279700"/>
            <a:ext cx="8520600" cy="572700"/>
          </a:xfrm>
          <a:prstGeom prst="rect">
            <a:avLst/>
          </a:prstGeom>
          <a:solidFill>
            <a:srgbClr val="FFDD2D"/>
          </a:solidFill>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ru">
                <a:solidFill>
                  <a:schemeClr val="dk2"/>
                </a:solidFill>
              </a:rPr>
              <a:t>Работа с пулами </a:t>
            </a:r>
            <a:r>
              <a:rPr lang="ru">
                <a:solidFill>
                  <a:schemeClr val="dk2"/>
                </a:solidFill>
              </a:rPr>
              <a:t>потоков</a:t>
            </a:r>
            <a:endParaRPr>
              <a:solidFill>
                <a:schemeClr val="dk2"/>
              </a:solidFill>
            </a:endParaRPr>
          </a:p>
        </p:txBody>
      </p:sp>
      <p:sp>
        <p:nvSpPr>
          <p:cNvPr id="251" name="Shape 251"/>
          <p:cNvSpPr txBox="1"/>
          <p:nvPr/>
        </p:nvSpPr>
        <p:spPr>
          <a:xfrm>
            <a:off x="311700" y="952575"/>
            <a:ext cx="8520600" cy="3922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ru" sz="1600"/>
              <a:t>Последовательное исполнение тасков:</a:t>
            </a:r>
            <a:endParaRPr sz="1600"/>
          </a:p>
          <a:p>
            <a:pPr indent="0" lvl="0" marL="0" rtl="0">
              <a:spcBef>
                <a:spcPts val="0"/>
              </a:spcBef>
              <a:spcAft>
                <a:spcPts val="0"/>
              </a:spcAft>
              <a:buNone/>
            </a:pPr>
            <a:r>
              <a:t/>
            </a:r>
            <a:endParaRPr sz="1600"/>
          </a:p>
          <a:p>
            <a:pPr indent="0" lvl="0" marL="0" rtl="0">
              <a:spcBef>
                <a:spcPts val="0"/>
              </a:spcBef>
              <a:spcAft>
                <a:spcPts val="0"/>
              </a:spcAft>
              <a:buNone/>
            </a:pPr>
            <a:r>
              <a:t/>
            </a:r>
            <a:endParaRPr sz="1600"/>
          </a:p>
          <a:p>
            <a:pPr indent="0" lvl="0" marL="0" rtl="0">
              <a:spcBef>
                <a:spcPts val="0"/>
              </a:spcBef>
              <a:spcAft>
                <a:spcPts val="0"/>
              </a:spcAft>
              <a:buNone/>
            </a:pPr>
            <a:r>
              <a:t/>
            </a:r>
            <a:endParaRPr sz="1600"/>
          </a:p>
          <a:p>
            <a:pPr indent="0" lvl="0" marL="0" rtl="0">
              <a:spcBef>
                <a:spcPts val="0"/>
              </a:spcBef>
              <a:spcAft>
                <a:spcPts val="0"/>
              </a:spcAft>
              <a:buNone/>
            </a:pPr>
            <a:r>
              <a:t/>
            </a:r>
            <a:endParaRPr sz="1600"/>
          </a:p>
          <a:p>
            <a:pPr indent="0" lvl="0" marL="0" rtl="0">
              <a:spcBef>
                <a:spcPts val="0"/>
              </a:spcBef>
              <a:spcAft>
                <a:spcPts val="0"/>
              </a:spcAft>
              <a:buNone/>
            </a:pPr>
            <a:r>
              <a:t/>
            </a:r>
            <a:endParaRPr sz="1600"/>
          </a:p>
          <a:p>
            <a:pPr indent="0" lvl="0" marL="0" rtl="0">
              <a:spcBef>
                <a:spcPts val="0"/>
              </a:spcBef>
              <a:spcAft>
                <a:spcPts val="0"/>
              </a:spcAft>
              <a:buNone/>
            </a:pPr>
            <a:r>
              <a:t/>
            </a:r>
            <a:endParaRPr sz="1600"/>
          </a:p>
          <a:p>
            <a:pPr indent="0" lvl="0" marL="0" rtl="0">
              <a:spcBef>
                <a:spcPts val="0"/>
              </a:spcBef>
              <a:spcAft>
                <a:spcPts val="0"/>
              </a:spcAft>
              <a:buNone/>
            </a:pPr>
            <a:r>
              <a:t/>
            </a:r>
            <a:endParaRPr sz="1600"/>
          </a:p>
          <a:p>
            <a:pPr indent="0" lvl="0" marL="0" rtl="0">
              <a:spcBef>
                <a:spcPts val="0"/>
              </a:spcBef>
              <a:spcAft>
                <a:spcPts val="0"/>
              </a:spcAft>
              <a:buNone/>
            </a:pPr>
            <a:r>
              <a:t/>
            </a:r>
            <a:endParaRPr sz="1600"/>
          </a:p>
          <a:p>
            <a:pPr indent="0" lvl="0" marL="0" rtl="0">
              <a:spcBef>
                <a:spcPts val="0"/>
              </a:spcBef>
              <a:spcAft>
                <a:spcPts val="0"/>
              </a:spcAft>
              <a:buNone/>
            </a:pPr>
            <a:r>
              <a:t/>
            </a:r>
            <a:endParaRPr sz="1600"/>
          </a:p>
          <a:p>
            <a:pPr indent="0" lvl="0" marL="0" rtl="0">
              <a:spcBef>
                <a:spcPts val="0"/>
              </a:spcBef>
              <a:spcAft>
                <a:spcPts val="0"/>
              </a:spcAft>
              <a:buNone/>
            </a:pPr>
            <a:r>
              <a:t/>
            </a:r>
            <a:endParaRPr sz="1600"/>
          </a:p>
          <a:p>
            <a:pPr indent="-330200" lvl="0" marL="457200" rtl="0">
              <a:spcBef>
                <a:spcPts val="0"/>
              </a:spcBef>
              <a:spcAft>
                <a:spcPts val="0"/>
              </a:spcAft>
              <a:buSzPts val="1600"/>
              <a:buChar char="-"/>
            </a:pPr>
            <a:r>
              <a:rPr lang="ru" sz="1600"/>
              <a:t>в каждый момент времени исполняется только один запрос</a:t>
            </a:r>
            <a:endParaRPr sz="1600"/>
          </a:p>
          <a:p>
            <a:pPr indent="-330200" lvl="0" marL="457200" rtl="0">
              <a:spcBef>
                <a:spcPts val="0"/>
              </a:spcBef>
              <a:spcAft>
                <a:spcPts val="0"/>
              </a:spcAft>
              <a:buSzPts val="1600"/>
              <a:buChar char="-"/>
            </a:pPr>
            <a:r>
              <a:rPr lang="ru" sz="1600"/>
              <a:t>остальные запросы простаивают</a:t>
            </a:r>
            <a:endParaRPr sz="1600"/>
          </a:p>
          <a:p>
            <a:pPr indent="-330200" lvl="0" marL="457200" rtl="0">
              <a:spcBef>
                <a:spcPts val="0"/>
              </a:spcBef>
              <a:spcAft>
                <a:spcPts val="0"/>
              </a:spcAft>
              <a:buSzPts val="1600"/>
              <a:buChar char="-"/>
            </a:pPr>
            <a:r>
              <a:rPr lang="ru" sz="1600"/>
              <a:t>при блокирующих операциях ресурсы тратятся впустую (CPU/memory/disk)</a:t>
            </a:r>
            <a:endParaRPr sz="1600"/>
          </a:p>
          <a:p>
            <a:pPr indent="-330200" lvl="0" marL="457200" rtl="0">
              <a:spcBef>
                <a:spcPts val="0"/>
              </a:spcBef>
              <a:spcAft>
                <a:spcPts val="0"/>
              </a:spcAft>
              <a:buSzPts val="1600"/>
              <a:buChar char="-"/>
            </a:pPr>
            <a:r>
              <a:rPr lang="ru" sz="1600"/>
              <a:t>долгая реакция сервера на входящие запросы (responsiveness)</a:t>
            </a:r>
            <a:endParaRPr sz="1600"/>
          </a:p>
        </p:txBody>
      </p:sp>
      <p:sp>
        <p:nvSpPr>
          <p:cNvPr id="252" name="Shape 252"/>
          <p:cNvSpPr txBox="1"/>
          <p:nvPr/>
        </p:nvSpPr>
        <p:spPr>
          <a:xfrm>
            <a:off x="369625" y="1426050"/>
            <a:ext cx="4735500" cy="1986600"/>
          </a:xfrm>
          <a:prstGeom prst="rect">
            <a:avLst/>
          </a:prstGeom>
          <a:solidFill>
            <a:srgbClr val="FFFFFF"/>
          </a:solidFill>
          <a:ln>
            <a:noFill/>
          </a:ln>
        </p:spPr>
        <p:txBody>
          <a:bodyPr anchorCtr="0" anchor="t" bIns="91425" lIns="91425" spcFirstLastPara="1" rIns="91425" wrap="square" tIns="91425">
            <a:noAutofit/>
          </a:bodyPr>
          <a:lstStyle/>
          <a:p>
            <a:pPr indent="0" lvl="0" marL="0" rtl="0">
              <a:lnSpc>
                <a:spcPct val="110795"/>
              </a:lnSpc>
              <a:spcBef>
                <a:spcPts val="0"/>
              </a:spcBef>
              <a:spcAft>
                <a:spcPts val="0"/>
              </a:spcAft>
              <a:buNone/>
            </a:pPr>
            <a:r>
              <a:rPr b="1" lang="ru" sz="1100">
                <a:solidFill>
                  <a:srgbClr val="000080"/>
                </a:solidFill>
                <a:latin typeface="Consolas"/>
                <a:ea typeface="Consolas"/>
                <a:cs typeface="Consolas"/>
                <a:sym typeface="Consolas"/>
              </a:rPr>
              <a:t>object</a:t>
            </a:r>
            <a:r>
              <a:rPr lang="ru" sz="1100">
                <a:solidFill>
                  <a:srgbClr val="333333"/>
                </a:solidFill>
                <a:latin typeface="Consolas"/>
                <a:ea typeface="Consolas"/>
                <a:cs typeface="Consolas"/>
                <a:sym typeface="Consolas"/>
              </a:rPr>
              <a:t> SingleThreadWebServer {</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def</a:t>
            </a:r>
            <a:r>
              <a:rPr lang="ru" sz="1100">
                <a:solidFill>
                  <a:srgbClr val="333333"/>
                </a:solidFill>
                <a:latin typeface="Consolas"/>
                <a:ea typeface="Consolas"/>
                <a:cs typeface="Consolas"/>
                <a:sym typeface="Consolas"/>
              </a:rPr>
              <a:t> handleRequest(connection</a:t>
            </a:r>
            <a:r>
              <a:rPr b="1" lang="ru" sz="1100">
                <a:solidFill>
                  <a:srgbClr val="000080"/>
                </a:solidFill>
                <a:latin typeface="Consolas"/>
                <a:ea typeface="Consolas"/>
                <a:cs typeface="Consolas"/>
                <a:sym typeface="Consolas"/>
              </a:rPr>
              <a:t>:</a:t>
            </a: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Socket</a:t>
            </a: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a:t>
            </a:r>
            <a:r>
              <a:rPr lang="ru" sz="1100">
                <a:solidFill>
                  <a:srgbClr val="333333"/>
                </a:solidFill>
                <a:latin typeface="Consolas"/>
                <a:ea typeface="Consolas"/>
                <a:cs typeface="Consolas"/>
                <a:sym typeface="Consolas"/>
              </a:rPr>
              <a:t> ???</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def</a:t>
            </a:r>
            <a:r>
              <a:rPr lang="ru" sz="1100">
                <a:solidFill>
                  <a:srgbClr val="333333"/>
                </a:solidFill>
                <a:latin typeface="Consolas"/>
                <a:ea typeface="Consolas"/>
                <a:cs typeface="Consolas"/>
                <a:sym typeface="Consolas"/>
              </a:rPr>
              <a:t> main(args</a:t>
            </a:r>
            <a:r>
              <a:rPr b="1" lang="ru" sz="1100">
                <a:solidFill>
                  <a:srgbClr val="000080"/>
                </a:solidFill>
                <a:latin typeface="Consolas"/>
                <a:ea typeface="Consolas"/>
                <a:cs typeface="Consolas"/>
                <a:sym typeface="Consolas"/>
              </a:rPr>
              <a:t>:</a:t>
            </a: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Array</a:t>
            </a:r>
            <a:r>
              <a:rPr lang="ru" sz="1100">
                <a:solidFill>
                  <a:srgbClr val="333333"/>
                </a:solidFill>
                <a:latin typeface="Consolas"/>
                <a:ea typeface="Consolas"/>
                <a:cs typeface="Consolas"/>
                <a:sym typeface="Consolas"/>
              </a:rPr>
              <a:t>[</a:t>
            </a:r>
            <a:r>
              <a:rPr b="1" lang="ru" sz="1100">
                <a:solidFill>
                  <a:srgbClr val="000080"/>
                </a:solidFill>
                <a:latin typeface="Consolas"/>
                <a:ea typeface="Consolas"/>
                <a:cs typeface="Consolas"/>
                <a:sym typeface="Consolas"/>
              </a:rPr>
              <a:t>String</a:t>
            </a:r>
            <a:r>
              <a:rPr lang="ru" sz="1100">
                <a:solidFill>
                  <a:srgbClr val="333333"/>
                </a:solidFill>
                <a:latin typeface="Consolas"/>
                <a:ea typeface="Consolas"/>
                <a:cs typeface="Consolas"/>
                <a:sym typeface="Consolas"/>
              </a:rPr>
              <a:t>])</a:t>
            </a:r>
            <a:r>
              <a:rPr b="1" lang="ru" sz="1100">
                <a:solidFill>
                  <a:srgbClr val="000080"/>
                </a:solidFill>
                <a:latin typeface="Consolas"/>
                <a:ea typeface="Consolas"/>
                <a:cs typeface="Consolas"/>
                <a:sym typeface="Consolas"/>
              </a:rPr>
              <a:t>:</a:t>
            </a: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Unit</a:t>
            </a:r>
            <a:r>
              <a:rPr lang="ru" sz="1100">
                <a:solidFill>
                  <a:srgbClr val="333333"/>
                </a:solidFill>
                <a:latin typeface="Consolas"/>
                <a:ea typeface="Consolas"/>
                <a:cs typeface="Consolas"/>
                <a:sym typeface="Consolas"/>
              </a:rPr>
              <a:t> = {</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val</a:t>
            </a:r>
            <a:r>
              <a:rPr lang="ru" sz="1100">
                <a:solidFill>
                  <a:srgbClr val="333333"/>
                </a:solidFill>
                <a:latin typeface="Consolas"/>
                <a:ea typeface="Consolas"/>
                <a:cs typeface="Consolas"/>
                <a:sym typeface="Consolas"/>
              </a:rPr>
              <a:t> socket </a:t>
            </a:r>
            <a:r>
              <a:rPr b="1" lang="ru" sz="1100">
                <a:solidFill>
                  <a:srgbClr val="000080"/>
                </a:solidFill>
                <a:latin typeface="Consolas"/>
                <a:ea typeface="Consolas"/>
                <a:cs typeface="Consolas"/>
                <a:sym typeface="Consolas"/>
              </a:rPr>
              <a:t>=</a:t>
            </a: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new</a:t>
            </a:r>
            <a:r>
              <a:rPr lang="ru" sz="1100">
                <a:solidFill>
                  <a:srgbClr val="333333"/>
                </a:solidFill>
                <a:latin typeface="Consolas"/>
                <a:ea typeface="Consolas"/>
                <a:cs typeface="Consolas"/>
                <a:sym typeface="Consolas"/>
              </a:rPr>
              <a:t> ServerSocket(</a:t>
            </a:r>
            <a:r>
              <a:rPr lang="ru" sz="1100">
                <a:solidFill>
                  <a:srgbClr val="0000FF"/>
                </a:solidFill>
                <a:latin typeface="Consolas"/>
                <a:ea typeface="Consolas"/>
                <a:cs typeface="Consolas"/>
                <a:sym typeface="Consolas"/>
              </a:rPr>
              <a:t>80</a:t>
            </a:r>
            <a:r>
              <a:rPr lang="ru" sz="1100">
                <a:solidFill>
                  <a:srgbClr val="333333"/>
                </a:solidFill>
                <a:latin typeface="Consolas"/>
                <a:ea typeface="Consolas"/>
                <a:cs typeface="Consolas"/>
                <a:sym typeface="Consolas"/>
              </a:rPr>
              <a:t>)</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while</a:t>
            </a: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true</a:t>
            </a:r>
            <a:r>
              <a:rPr lang="ru" sz="1100">
                <a:solidFill>
                  <a:srgbClr val="333333"/>
                </a:solidFill>
                <a:latin typeface="Consolas"/>
                <a:ea typeface="Consolas"/>
                <a:cs typeface="Consolas"/>
                <a:sym typeface="Consolas"/>
              </a:rPr>
              <a:t>) {</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val</a:t>
            </a:r>
            <a:r>
              <a:rPr lang="ru" sz="1100">
                <a:solidFill>
                  <a:srgbClr val="333333"/>
                </a:solidFill>
                <a:latin typeface="Consolas"/>
                <a:ea typeface="Consolas"/>
                <a:cs typeface="Consolas"/>
                <a:sym typeface="Consolas"/>
              </a:rPr>
              <a:t> connection </a:t>
            </a:r>
            <a:r>
              <a:rPr b="1" lang="ru" sz="1100">
                <a:solidFill>
                  <a:srgbClr val="000080"/>
                </a:solidFill>
                <a:latin typeface="Consolas"/>
                <a:ea typeface="Consolas"/>
                <a:cs typeface="Consolas"/>
                <a:sym typeface="Consolas"/>
              </a:rPr>
              <a:t>=</a:t>
            </a:r>
            <a:r>
              <a:rPr lang="ru" sz="1100">
                <a:solidFill>
                  <a:srgbClr val="333333"/>
                </a:solidFill>
                <a:latin typeface="Consolas"/>
                <a:ea typeface="Consolas"/>
                <a:cs typeface="Consolas"/>
                <a:sym typeface="Consolas"/>
              </a:rPr>
              <a:t> socket.accept</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handleRequest(connection)</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a:t>
            </a:r>
            <a:endParaRPr sz="1100">
              <a:solidFill>
                <a:srgbClr val="333333"/>
              </a:solidFill>
              <a:latin typeface="Consolas"/>
              <a:ea typeface="Consolas"/>
              <a:cs typeface="Consolas"/>
              <a:sym typeface="Consola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3D4E6"/>
        </a:solidFill>
      </p:bgPr>
    </p:bg>
    <p:spTree>
      <p:nvGrpSpPr>
        <p:cNvPr id="256" name="Shape 256"/>
        <p:cNvGrpSpPr/>
        <p:nvPr/>
      </p:nvGrpSpPr>
      <p:grpSpPr>
        <a:xfrm>
          <a:off x="0" y="0"/>
          <a:ext cx="0" cy="0"/>
          <a:chOff x="0" y="0"/>
          <a:chExt cx="0" cy="0"/>
        </a:xfrm>
      </p:grpSpPr>
      <p:sp>
        <p:nvSpPr>
          <p:cNvPr id="257" name="Shape 257"/>
          <p:cNvSpPr txBox="1"/>
          <p:nvPr>
            <p:ph type="title"/>
          </p:nvPr>
        </p:nvSpPr>
        <p:spPr>
          <a:xfrm>
            <a:off x="311700" y="279700"/>
            <a:ext cx="8520600" cy="572700"/>
          </a:xfrm>
          <a:prstGeom prst="rect">
            <a:avLst/>
          </a:prstGeom>
          <a:solidFill>
            <a:srgbClr val="FFDD2D"/>
          </a:solidFill>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ru">
                <a:solidFill>
                  <a:schemeClr val="dk2"/>
                </a:solidFill>
              </a:rPr>
              <a:t>Работа с пулами </a:t>
            </a:r>
            <a:r>
              <a:rPr lang="ru">
                <a:solidFill>
                  <a:schemeClr val="dk2"/>
                </a:solidFill>
              </a:rPr>
              <a:t>потоков</a:t>
            </a:r>
            <a:endParaRPr>
              <a:solidFill>
                <a:schemeClr val="dk2"/>
              </a:solidFill>
            </a:endParaRPr>
          </a:p>
        </p:txBody>
      </p:sp>
      <p:sp>
        <p:nvSpPr>
          <p:cNvPr id="258" name="Shape 258"/>
          <p:cNvSpPr txBox="1"/>
          <p:nvPr/>
        </p:nvSpPr>
        <p:spPr>
          <a:xfrm>
            <a:off x="311700" y="952575"/>
            <a:ext cx="8520600" cy="3922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ru" sz="1600"/>
              <a:t>И</a:t>
            </a:r>
            <a:r>
              <a:rPr lang="ru" sz="1600"/>
              <a:t>сполнение тасков в отдельных тредах:</a:t>
            </a:r>
            <a:endParaRPr sz="1600"/>
          </a:p>
          <a:p>
            <a:pPr indent="0" lvl="0" marL="0" rtl="0">
              <a:spcBef>
                <a:spcPts val="0"/>
              </a:spcBef>
              <a:spcAft>
                <a:spcPts val="0"/>
              </a:spcAft>
              <a:buNone/>
            </a:pPr>
            <a:r>
              <a:t/>
            </a:r>
            <a:endParaRPr sz="1600"/>
          </a:p>
          <a:p>
            <a:pPr indent="0" lvl="0" marL="0" rtl="0">
              <a:spcBef>
                <a:spcPts val="0"/>
              </a:spcBef>
              <a:spcAft>
                <a:spcPts val="0"/>
              </a:spcAft>
              <a:buNone/>
            </a:pPr>
            <a:r>
              <a:t/>
            </a:r>
            <a:endParaRPr sz="1600"/>
          </a:p>
          <a:p>
            <a:pPr indent="0" lvl="0" marL="0" rtl="0">
              <a:spcBef>
                <a:spcPts val="0"/>
              </a:spcBef>
              <a:spcAft>
                <a:spcPts val="0"/>
              </a:spcAft>
              <a:buNone/>
            </a:pPr>
            <a:r>
              <a:t/>
            </a:r>
            <a:endParaRPr sz="1600"/>
          </a:p>
          <a:p>
            <a:pPr indent="0" lvl="0" marL="0" rtl="0">
              <a:spcBef>
                <a:spcPts val="0"/>
              </a:spcBef>
              <a:spcAft>
                <a:spcPts val="0"/>
              </a:spcAft>
              <a:buNone/>
            </a:pPr>
            <a:r>
              <a:t/>
            </a:r>
            <a:endParaRPr sz="1600"/>
          </a:p>
          <a:p>
            <a:pPr indent="0" lvl="0" marL="0" rtl="0">
              <a:spcBef>
                <a:spcPts val="0"/>
              </a:spcBef>
              <a:spcAft>
                <a:spcPts val="0"/>
              </a:spcAft>
              <a:buNone/>
            </a:pPr>
            <a:r>
              <a:t/>
            </a:r>
            <a:endParaRPr sz="1600"/>
          </a:p>
          <a:p>
            <a:pPr indent="0" lvl="0" marL="0" rtl="0">
              <a:spcBef>
                <a:spcPts val="0"/>
              </a:spcBef>
              <a:spcAft>
                <a:spcPts val="0"/>
              </a:spcAft>
              <a:buNone/>
            </a:pPr>
            <a:r>
              <a:t/>
            </a:r>
            <a:endParaRPr sz="1600"/>
          </a:p>
          <a:p>
            <a:pPr indent="0" lvl="0" marL="0" rtl="0">
              <a:spcBef>
                <a:spcPts val="0"/>
              </a:spcBef>
              <a:spcAft>
                <a:spcPts val="0"/>
              </a:spcAft>
              <a:buNone/>
            </a:pPr>
            <a:r>
              <a:t/>
            </a:r>
            <a:endParaRPr sz="1600"/>
          </a:p>
          <a:p>
            <a:pPr indent="0" lvl="0" marL="0">
              <a:spcBef>
                <a:spcPts val="0"/>
              </a:spcBef>
              <a:spcAft>
                <a:spcPts val="0"/>
              </a:spcAft>
              <a:buNone/>
            </a:pPr>
            <a:r>
              <a:t/>
            </a:r>
            <a:endParaRPr sz="1600"/>
          </a:p>
          <a:p>
            <a:pPr indent="0" lvl="0" marL="0" rtl="0">
              <a:spcBef>
                <a:spcPts val="0"/>
              </a:spcBef>
              <a:spcAft>
                <a:spcPts val="0"/>
              </a:spcAft>
              <a:buNone/>
            </a:pPr>
            <a:r>
              <a:t/>
            </a:r>
            <a:endParaRPr sz="1600"/>
          </a:p>
          <a:p>
            <a:pPr indent="0" lvl="0" marL="0" rtl="0">
              <a:spcBef>
                <a:spcPts val="0"/>
              </a:spcBef>
              <a:spcAft>
                <a:spcPts val="0"/>
              </a:spcAft>
              <a:buNone/>
            </a:pPr>
            <a:r>
              <a:t/>
            </a:r>
            <a:endParaRPr sz="1600"/>
          </a:p>
          <a:p>
            <a:pPr indent="0" lvl="0" marL="0" rtl="0">
              <a:spcBef>
                <a:spcPts val="0"/>
              </a:spcBef>
              <a:spcAft>
                <a:spcPts val="0"/>
              </a:spcAft>
              <a:buNone/>
            </a:pPr>
            <a:r>
              <a:t/>
            </a:r>
            <a:endParaRPr sz="1600"/>
          </a:p>
          <a:p>
            <a:pPr indent="-330200" lvl="0" marL="457200" rtl="0">
              <a:spcBef>
                <a:spcPts val="0"/>
              </a:spcBef>
              <a:spcAft>
                <a:spcPts val="0"/>
              </a:spcAft>
              <a:buSzPts val="1600"/>
              <a:buChar char="-"/>
            </a:pPr>
            <a:r>
              <a:rPr lang="ru" sz="1600"/>
              <a:t>мгновенное принятие запросов на исполнение</a:t>
            </a:r>
            <a:endParaRPr sz="1600"/>
          </a:p>
          <a:p>
            <a:pPr indent="-330200" lvl="0" marL="457200" rtl="0">
              <a:spcBef>
                <a:spcPts val="0"/>
              </a:spcBef>
              <a:spcAft>
                <a:spcPts val="0"/>
              </a:spcAft>
              <a:buSzPts val="1600"/>
              <a:buChar char="-"/>
            </a:pPr>
            <a:r>
              <a:rPr lang="ru" sz="1600"/>
              <a:t>параллельная обработка запросов (высокая пропускная способность)</a:t>
            </a:r>
            <a:endParaRPr sz="1600"/>
          </a:p>
          <a:p>
            <a:pPr indent="-330200" lvl="0" marL="457200" rtl="0">
              <a:spcBef>
                <a:spcPts val="0"/>
              </a:spcBef>
              <a:spcAft>
                <a:spcPts val="0"/>
              </a:spcAft>
              <a:buSzPts val="1600"/>
              <a:buChar char="-"/>
            </a:pPr>
            <a:r>
              <a:rPr lang="ru" sz="1600"/>
              <a:t>необходима потокобезопасность</a:t>
            </a:r>
            <a:endParaRPr sz="1600"/>
          </a:p>
          <a:p>
            <a:pPr indent="-330200" lvl="0" marL="457200" rtl="0">
              <a:spcBef>
                <a:spcPts val="0"/>
              </a:spcBef>
              <a:spcAft>
                <a:spcPts val="0"/>
              </a:spcAft>
              <a:buSzPts val="1600"/>
              <a:buChar char="-"/>
            </a:pPr>
            <a:r>
              <a:rPr lang="ru" sz="1600"/>
              <a:t>нет верхнего ограничения на количество потоков</a:t>
            </a:r>
            <a:endParaRPr sz="1600"/>
          </a:p>
        </p:txBody>
      </p:sp>
      <p:sp>
        <p:nvSpPr>
          <p:cNvPr id="259" name="Shape 259"/>
          <p:cNvSpPr txBox="1"/>
          <p:nvPr/>
        </p:nvSpPr>
        <p:spPr>
          <a:xfrm>
            <a:off x="369625" y="1426050"/>
            <a:ext cx="5783400" cy="2547000"/>
          </a:xfrm>
          <a:prstGeom prst="rect">
            <a:avLst/>
          </a:prstGeom>
          <a:solidFill>
            <a:srgbClr val="FFFFFF"/>
          </a:solidFill>
          <a:ln>
            <a:noFill/>
          </a:ln>
        </p:spPr>
        <p:txBody>
          <a:bodyPr anchorCtr="0" anchor="t" bIns="91425" lIns="91425" spcFirstLastPara="1" rIns="91425" wrap="square" tIns="91425">
            <a:noAutofit/>
          </a:bodyPr>
          <a:lstStyle/>
          <a:p>
            <a:pPr indent="0" lvl="0" marL="0" rtl="0">
              <a:lnSpc>
                <a:spcPct val="110795"/>
              </a:lnSpc>
              <a:spcBef>
                <a:spcPts val="0"/>
              </a:spcBef>
              <a:spcAft>
                <a:spcPts val="0"/>
              </a:spcAft>
              <a:buNone/>
            </a:pPr>
            <a:r>
              <a:rPr b="1" lang="ru" sz="1100">
                <a:solidFill>
                  <a:srgbClr val="000080"/>
                </a:solidFill>
                <a:latin typeface="Consolas"/>
                <a:ea typeface="Consolas"/>
                <a:cs typeface="Consolas"/>
                <a:sym typeface="Consolas"/>
              </a:rPr>
              <a:t>object</a:t>
            </a:r>
            <a:r>
              <a:rPr lang="ru" sz="1100">
                <a:solidFill>
                  <a:srgbClr val="333333"/>
                </a:solidFill>
                <a:latin typeface="Consolas"/>
                <a:ea typeface="Consolas"/>
                <a:cs typeface="Consolas"/>
                <a:sym typeface="Consolas"/>
              </a:rPr>
              <a:t> ThreadPerTaskWebServer {</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def</a:t>
            </a:r>
            <a:r>
              <a:rPr lang="ru" sz="1100">
                <a:solidFill>
                  <a:srgbClr val="333333"/>
                </a:solidFill>
                <a:latin typeface="Consolas"/>
                <a:ea typeface="Consolas"/>
                <a:cs typeface="Consolas"/>
                <a:sym typeface="Consolas"/>
              </a:rPr>
              <a:t> handleRequest(connection</a:t>
            </a:r>
            <a:r>
              <a:rPr b="1" lang="ru" sz="1100">
                <a:solidFill>
                  <a:srgbClr val="000080"/>
                </a:solidFill>
                <a:latin typeface="Consolas"/>
                <a:ea typeface="Consolas"/>
                <a:cs typeface="Consolas"/>
                <a:sym typeface="Consolas"/>
              </a:rPr>
              <a:t>:</a:t>
            </a: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Socket</a:t>
            </a: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a:t>
            </a:r>
            <a:r>
              <a:rPr lang="ru" sz="1100">
                <a:solidFill>
                  <a:srgbClr val="333333"/>
                </a:solidFill>
                <a:latin typeface="Consolas"/>
                <a:ea typeface="Consolas"/>
                <a:cs typeface="Consolas"/>
                <a:sym typeface="Consolas"/>
              </a:rPr>
              <a:t> ???</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def</a:t>
            </a:r>
            <a:r>
              <a:rPr lang="ru" sz="1100">
                <a:solidFill>
                  <a:srgbClr val="333333"/>
                </a:solidFill>
                <a:latin typeface="Consolas"/>
                <a:ea typeface="Consolas"/>
                <a:cs typeface="Consolas"/>
                <a:sym typeface="Consolas"/>
              </a:rPr>
              <a:t> main(args</a:t>
            </a:r>
            <a:r>
              <a:rPr b="1" lang="ru" sz="1100">
                <a:solidFill>
                  <a:srgbClr val="000080"/>
                </a:solidFill>
                <a:latin typeface="Consolas"/>
                <a:ea typeface="Consolas"/>
                <a:cs typeface="Consolas"/>
                <a:sym typeface="Consolas"/>
              </a:rPr>
              <a:t>:</a:t>
            </a: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Array</a:t>
            </a:r>
            <a:r>
              <a:rPr lang="ru" sz="1100">
                <a:solidFill>
                  <a:srgbClr val="333333"/>
                </a:solidFill>
                <a:latin typeface="Consolas"/>
                <a:ea typeface="Consolas"/>
                <a:cs typeface="Consolas"/>
                <a:sym typeface="Consolas"/>
              </a:rPr>
              <a:t>[</a:t>
            </a:r>
            <a:r>
              <a:rPr b="1" lang="ru" sz="1100">
                <a:solidFill>
                  <a:srgbClr val="000080"/>
                </a:solidFill>
                <a:latin typeface="Consolas"/>
                <a:ea typeface="Consolas"/>
                <a:cs typeface="Consolas"/>
                <a:sym typeface="Consolas"/>
              </a:rPr>
              <a:t>String</a:t>
            </a:r>
            <a:r>
              <a:rPr lang="ru" sz="1100">
                <a:solidFill>
                  <a:srgbClr val="333333"/>
                </a:solidFill>
                <a:latin typeface="Consolas"/>
                <a:ea typeface="Consolas"/>
                <a:cs typeface="Consolas"/>
                <a:sym typeface="Consolas"/>
              </a:rPr>
              <a:t>])</a:t>
            </a:r>
            <a:r>
              <a:rPr b="1" lang="ru" sz="1100">
                <a:solidFill>
                  <a:srgbClr val="000080"/>
                </a:solidFill>
                <a:latin typeface="Consolas"/>
                <a:ea typeface="Consolas"/>
                <a:cs typeface="Consolas"/>
                <a:sym typeface="Consolas"/>
              </a:rPr>
              <a:t>:</a:t>
            </a: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Unit</a:t>
            </a:r>
            <a:r>
              <a:rPr lang="ru" sz="1100">
                <a:solidFill>
                  <a:srgbClr val="333333"/>
                </a:solidFill>
                <a:latin typeface="Consolas"/>
                <a:ea typeface="Consolas"/>
                <a:cs typeface="Consolas"/>
                <a:sym typeface="Consolas"/>
              </a:rPr>
              <a:t> = {</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val</a:t>
            </a:r>
            <a:r>
              <a:rPr lang="ru" sz="1100">
                <a:solidFill>
                  <a:srgbClr val="333333"/>
                </a:solidFill>
                <a:latin typeface="Consolas"/>
                <a:ea typeface="Consolas"/>
                <a:cs typeface="Consolas"/>
                <a:sym typeface="Consolas"/>
              </a:rPr>
              <a:t> socket </a:t>
            </a:r>
            <a:r>
              <a:rPr b="1" lang="ru" sz="1100">
                <a:solidFill>
                  <a:srgbClr val="000080"/>
                </a:solidFill>
                <a:latin typeface="Consolas"/>
                <a:ea typeface="Consolas"/>
                <a:cs typeface="Consolas"/>
                <a:sym typeface="Consolas"/>
              </a:rPr>
              <a:t>=</a:t>
            </a: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new</a:t>
            </a:r>
            <a:r>
              <a:rPr lang="ru" sz="1100">
                <a:solidFill>
                  <a:srgbClr val="333333"/>
                </a:solidFill>
                <a:latin typeface="Consolas"/>
                <a:ea typeface="Consolas"/>
                <a:cs typeface="Consolas"/>
                <a:sym typeface="Consolas"/>
              </a:rPr>
              <a:t> ServerSocket(</a:t>
            </a:r>
            <a:r>
              <a:rPr lang="ru" sz="1100">
                <a:solidFill>
                  <a:srgbClr val="0000FF"/>
                </a:solidFill>
                <a:latin typeface="Consolas"/>
                <a:ea typeface="Consolas"/>
                <a:cs typeface="Consolas"/>
                <a:sym typeface="Consolas"/>
              </a:rPr>
              <a:t>80</a:t>
            </a:r>
            <a:r>
              <a:rPr lang="ru" sz="1100">
                <a:solidFill>
                  <a:srgbClr val="333333"/>
                </a:solidFill>
                <a:latin typeface="Consolas"/>
                <a:ea typeface="Consolas"/>
                <a:cs typeface="Consolas"/>
                <a:sym typeface="Consolas"/>
              </a:rPr>
              <a:t>)</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while</a:t>
            </a: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true</a:t>
            </a:r>
            <a:r>
              <a:rPr lang="ru" sz="1100">
                <a:solidFill>
                  <a:srgbClr val="333333"/>
                </a:solidFill>
                <a:latin typeface="Consolas"/>
                <a:ea typeface="Consolas"/>
                <a:cs typeface="Consolas"/>
                <a:sym typeface="Consolas"/>
              </a:rPr>
              <a:t>) {</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val</a:t>
            </a:r>
            <a:r>
              <a:rPr lang="ru" sz="1100">
                <a:solidFill>
                  <a:srgbClr val="333333"/>
                </a:solidFill>
                <a:latin typeface="Consolas"/>
                <a:ea typeface="Consolas"/>
                <a:cs typeface="Consolas"/>
                <a:sym typeface="Consolas"/>
              </a:rPr>
              <a:t> connection </a:t>
            </a:r>
            <a:r>
              <a:rPr b="1" lang="ru" sz="1100">
                <a:solidFill>
                  <a:srgbClr val="000080"/>
                </a:solidFill>
                <a:latin typeface="Consolas"/>
                <a:ea typeface="Consolas"/>
                <a:cs typeface="Consolas"/>
                <a:sym typeface="Consolas"/>
              </a:rPr>
              <a:t>=</a:t>
            </a:r>
            <a:r>
              <a:rPr lang="ru" sz="1100">
                <a:solidFill>
                  <a:srgbClr val="333333"/>
                </a:solidFill>
                <a:latin typeface="Consolas"/>
                <a:ea typeface="Consolas"/>
                <a:cs typeface="Consolas"/>
                <a:sym typeface="Consolas"/>
              </a:rPr>
              <a:t> socket.accept</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val</a:t>
            </a:r>
            <a:r>
              <a:rPr lang="ru" sz="1100">
                <a:solidFill>
                  <a:srgbClr val="333333"/>
                </a:solidFill>
                <a:latin typeface="Consolas"/>
                <a:ea typeface="Consolas"/>
                <a:cs typeface="Consolas"/>
                <a:sym typeface="Consolas"/>
              </a:rPr>
              <a:t> task </a:t>
            </a:r>
            <a:r>
              <a:rPr b="1" lang="ru" sz="1100">
                <a:solidFill>
                  <a:srgbClr val="000080"/>
                </a:solidFill>
                <a:latin typeface="Consolas"/>
                <a:ea typeface="Consolas"/>
                <a:cs typeface="Consolas"/>
                <a:sym typeface="Consolas"/>
              </a:rPr>
              <a:t>=</a:t>
            </a: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new</a:t>
            </a:r>
            <a:r>
              <a:rPr lang="ru" sz="1100">
                <a:solidFill>
                  <a:srgbClr val="333333"/>
                </a:solidFill>
                <a:latin typeface="Consolas"/>
                <a:ea typeface="Consolas"/>
                <a:cs typeface="Consolas"/>
                <a:sym typeface="Consolas"/>
              </a:rPr>
              <a:t> Runnable() {</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override</a:t>
            </a: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def</a:t>
            </a:r>
            <a:r>
              <a:rPr lang="ru" sz="1100">
                <a:solidFill>
                  <a:srgbClr val="333333"/>
                </a:solidFill>
                <a:latin typeface="Consolas"/>
                <a:ea typeface="Consolas"/>
                <a:cs typeface="Consolas"/>
                <a:sym typeface="Consolas"/>
              </a:rPr>
              <a:t> run()</a:t>
            </a:r>
            <a:r>
              <a:rPr b="1" lang="ru" sz="1100">
                <a:solidFill>
                  <a:srgbClr val="000080"/>
                </a:solidFill>
                <a:latin typeface="Consolas"/>
                <a:ea typeface="Consolas"/>
                <a:cs typeface="Consolas"/>
                <a:sym typeface="Consolas"/>
              </a:rPr>
              <a:t>:</a:t>
            </a: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Unit</a:t>
            </a:r>
            <a:r>
              <a:rPr lang="ru" sz="1100">
                <a:solidFill>
                  <a:srgbClr val="333333"/>
                </a:solidFill>
                <a:latin typeface="Consolas"/>
                <a:ea typeface="Consolas"/>
                <a:cs typeface="Consolas"/>
                <a:sym typeface="Consolas"/>
              </a:rPr>
              <a:t> = handleRequest(connection)</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new</a:t>
            </a:r>
            <a:r>
              <a:rPr lang="ru" sz="1100">
                <a:solidFill>
                  <a:srgbClr val="333333"/>
                </a:solidFill>
                <a:latin typeface="Consolas"/>
                <a:ea typeface="Consolas"/>
                <a:cs typeface="Consolas"/>
                <a:sym typeface="Consolas"/>
              </a:rPr>
              <a:t> Thread(task).start()</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a:t>
            </a:r>
            <a:endParaRPr sz="1100">
              <a:solidFill>
                <a:srgbClr val="333333"/>
              </a:solidFill>
              <a:latin typeface="Consolas"/>
              <a:ea typeface="Consolas"/>
              <a:cs typeface="Consolas"/>
              <a:sym typeface="Consolas"/>
            </a:endParaRPr>
          </a:p>
          <a:p>
            <a:pPr indent="0" lvl="0" marL="0" rtl="0">
              <a:lnSpc>
                <a:spcPct val="110795"/>
              </a:lnSpc>
              <a:spcBef>
                <a:spcPts val="0"/>
              </a:spcBef>
              <a:spcAft>
                <a:spcPts val="0"/>
              </a:spcAft>
              <a:buNone/>
            </a:pPr>
            <a:r>
              <a:t/>
            </a:r>
            <a:endParaRPr b="1" sz="1100">
              <a:solidFill>
                <a:srgbClr val="000080"/>
              </a:solidFill>
              <a:latin typeface="Consolas"/>
              <a:ea typeface="Consolas"/>
              <a:cs typeface="Consolas"/>
              <a:sym typeface="Consola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3D4E6"/>
        </a:solidFill>
      </p:bgPr>
    </p:bg>
    <p:spTree>
      <p:nvGrpSpPr>
        <p:cNvPr id="263" name="Shape 263"/>
        <p:cNvGrpSpPr/>
        <p:nvPr/>
      </p:nvGrpSpPr>
      <p:grpSpPr>
        <a:xfrm>
          <a:off x="0" y="0"/>
          <a:ext cx="0" cy="0"/>
          <a:chOff x="0" y="0"/>
          <a:chExt cx="0" cy="0"/>
        </a:xfrm>
      </p:grpSpPr>
      <p:sp>
        <p:nvSpPr>
          <p:cNvPr id="264" name="Shape 264"/>
          <p:cNvSpPr txBox="1"/>
          <p:nvPr>
            <p:ph type="title"/>
          </p:nvPr>
        </p:nvSpPr>
        <p:spPr>
          <a:xfrm>
            <a:off x="311700" y="279700"/>
            <a:ext cx="8520600" cy="572700"/>
          </a:xfrm>
          <a:prstGeom prst="rect">
            <a:avLst/>
          </a:prstGeom>
          <a:solidFill>
            <a:srgbClr val="FFDD2D"/>
          </a:solidFill>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ru">
                <a:solidFill>
                  <a:schemeClr val="dk2"/>
                </a:solidFill>
              </a:rPr>
              <a:t>Работа с пулами </a:t>
            </a:r>
            <a:r>
              <a:rPr lang="ru">
                <a:solidFill>
                  <a:schemeClr val="dk2"/>
                </a:solidFill>
              </a:rPr>
              <a:t>потоков</a:t>
            </a:r>
            <a:endParaRPr>
              <a:solidFill>
                <a:schemeClr val="dk2"/>
              </a:solidFill>
            </a:endParaRPr>
          </a:p>
        </p:txBody>
      </p:sp>
      <p:sp>
        <p:nvSpPr>
          <p:cNvPr id="265" name="Shape 265"/>
          <p:cNvSpPr txBox="1"/>
          <p:nvPr/>
        </p:nvSpPr>
        <p:spPr>
          <a:xfrm>
            <a:off x="311700" y="952575"/>
            <a:ext cx="8520600" cy="3922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ru" sz="1600"/>
              <a:t>Исполнение тасков с применением Executor-ов:</a:t>
            </a:r>
            <a:endParaRPr sz="1600"/>
          </a:p>
          <a:p>
            <a:pPr indent="0" lvl="0" marL="0" rtl="0">
              <a:spcBef>
                <a:spcPts val="0"/>
              </a:spcBef>
              <a:spcAft>
                <a:spcPts val="0"/>
              </a:spcAft>
              <a:buNone/>
            </a:pPr>
            <a:r>
              <a:t/>
            </a:r>
            <a:endParaRPr sz="1600"/>
          </a:p>
          <a:p>
            <a:pPr indent="0" lvl="0" marL="0" rtl="0">
              <a:spcBef>
                <a:spcPts val="0"/>
              </a:spcBef>
              <a:spcAft>
                <a:spcPts val="0"/>
              </a:spcAft>
              <a:buNone/>
            </a:pPr>
            <a:r>
              <a:t/>
            </a:r>
            <a:endParaRPr sz="1600"/>
          </a:p>
          <a:p>
            <a:pPr indent="0" lvl="0" marL="0" rtl="0">
              <a:spcBef>
                <a:spcPts val="0"/>
              </a:spcBef>
              <a:spcAft>
                <a:spcPts val="0"/>
              </a:spcAft>
              <a:buNone/>
            </a:pPr>
            <a:r>
              <a:t/>
            </a:r>
            <a:endParaRPr sz="1600"/>
          </a:p>
          <a:p>
            <a:pPr indent="0" lvl="0" marL="0" rtl="0">
              <a:spcBef>
                <a:spcPts val="0"/>
              </a:spcBef>
              <a:spcAft>
                <a:spcPts val="0"/>
              </a:spcAft>
              <a:buNone/>
            </a:pPr>
            <a:r>
              <a:t/>
            </a:r>
            <a:endParaRPr sz="1600"/>
          </a:p>
          <a:p>
            <a:pPr indent="0" lvl="0" marL="0" rtl="0">
              <a:spcBef>
                <a:spcPts val="0"/>
              </a:spcBef>
              <a:spcAft>
                <a:spcPts val="0"/>
              </a:spcAft>
              <a:buNone/>
            </a:pPr>
            <a:r>
              <a:t/>
            </a:r>
            <a:endParaRPr sz="1600"/>
          </a:p>
          <a:p>
            <a:pPr indent="0" lvl="0" marL="0" rtl="0">
              <a:spcBef>
                <a:spcPts val="0"/>
              </a:spcBef>
              <a:spcAft>
                <a:spcPts val="0"/>
              </a:spcAft>
              <a:buNone/>
            </a:pPr>
            <a:r>
              <a:t/>
            </a:r>
            <a:endParaRPr sz="1600"/>
          </a:p>
          <a:p>
            <a:pPr indent="0" lvl="0" marL="0" rtl="0">
              <a:spcBef>
                <a:spcPts val="0"/>
              </a:spcBef>
              <a:spcAft>
                <a:spcPts val="0"/>
              </a:spcAft>
              <a:buNone/>
            </a:pPr>
            <a:r>
              <a:t/>
            </a:r>
            <a:endParaRPr sz="1600"/>
          </a:p>
          <a:p>
            <a:pPr indent="0" lvl="0" marL="0" rtl="0">
              <a:spcBef>
                <a:spcPts val="0"/>
              </a:spcBef>
              <a:spcAft>
                <a:spcPts val="0"/>
              </a:spcAft>
              <a:buNone/>
            </a:pPr>
            <a:r>
              <a:t/>
            </a:r>
            <a:endParaRPr sz="1600"/>
          </a:p>
          <a:p>
            <a:pPr indent="0" lvl="0" marL="0" rtl="0">
              <a:spcBef>
                <a:spcPts val="0"/>
              </a:spcBef>
              <a:spcAft>
                <a:spcPts val="0"/>
              </a:spcAft>
              <a:buNone/>
            </a:pPr>
            <a:r>
              <a:t/>
            </a:r>
            <a:endParaRPr sz="1600"/>
          </a:p>
          <a:p>
            <a:pPr indent="0" lvl="0" marL="0" rtl="0">
              <a:spcBef>
                <a:spcPts val="0"/>
              </a:spcBef>
              <a:spcAft>
                <a:spcPts val="0"/>
              </a:spcAft>
              <a:buNone/>
            </a:pPr>
            <a:r>
              <a:t/>
            </a:r>
            <a:endParaRPr sz="1600"/>
          </a:p>
          <a:p>
            <a:pPr indent="0" lvl="0" marL="0" rtl="0">
              <a:spcBef>
                <a:spcPts val="0"/>
              </a:spcBef>
              <a:spcAft>
                <a:spcPts val="0"/>
              </a:spcAft>
              <a:buNone/>
            </a:pPr>
            <a:r>
              <a:t/>
            </a:r>
            <a:endParaRPr sz="1600"/>
          </a:p>
          <a:p>
            <a:pPr indent="0" lvl="0" marL="0" rtl="0">
              <a:spcBef>
                <a:spcPts val="0"/>
              </a:spcBef>
              <a:spcAft>
                <a:spcPts val="0"/>
              </a:spcAft>
              <a:buNone/>
            </a:pPr>
            <a:r>
              <a:t/>
            </a:r>
            <a:endParaRPr sz="1600"/>
          </a:p>
          <a:p>
            <a:pPr indent="-330200" lvl="0" marL="457200" rtl="0">
              <a:spcBef>
                <a:spcPts val="0"/>
              </a:spcBef>
              <a:spcAft>
                <a:spcPts val="0"/>
              </a:spcAft>
              <a:buSzPts val="1600"/>
              <a:buChar char="-"/>
            </a:pPr>
            <a:r>
              <a:rPr lang="ru" sz="1600"/>
              <a:t>все плюшки многопоточной обработки</a:t>
            </a:r>
            <a:endParaRPr sz="1600"/>
          </a:p>
          <a:p>
            <a:pPr indent="-330200" lvl="0" marL="457200" rtl="0">
              <a:spcBef>
                <a:spcPts val="0"/>
              </a:spcBef>
              <a:spcAft>
                <a:spcPts val="0"/>
              </a:spcAft>
              <a:buSzPts val="1600"/>
              <a:buChar char="-"/>
            </a:pPr>
            <a:r>
              <a:rPr lang="ru" sz="1600"/>
              <a:t>гибкая настройка пула потоков исполнения запросов</a:t>
            </a:r>
            <a:endParaRPr sz="1600"/>
          </a:p>
          <a:p>
            <a:pPr indent="-330200" lvl="0" marL="457200" rtl="0">
              <a:spcBef>
                <a:spcPts val="0"/>
              </a:spcBef>
              <a:spcAft>
                <a:spcPts val="0"/>
              </a:spcAft>
              <a:buSzPts val="1600"/>
              <a:buChar char="-"/>
            </a:pPr>
            <a:r>
              <a:rPr lang="ru" sz="1600"/>
              <a:t>встроенный мониторинг состояния пула и очереди задач</a:t>
            </a:r>
            <a:endParaRPr sz="1600"/>
          </a:p>
        </p:txBody>
      </p:sp>
      <p:sp>
        <p:nvSpPr>
          <p:cNvPr id="266" name="Shape 266"/>
          <p:cNvSpPr txBox="1"/>
          <p:nvPr/>
        </p:nvSpPr>
        <p:spPr>
          <a:xfrm>
            <a:off x="369625" y="1426050"/>
            <a:ext cx="5783400" cy="2708100"/>
          </a:xfrm>
          <a:prstGeom prst="rect">
            <a:avLst/>
          </a:prstGeom>
          <a:solidFill>
            <a:srgbClr val="FFFFFF"/>
          </a:solidFill>
          <a:ln>
            <a:noFill/>
          </a:ln>
        </p:spPr>
        <p:txBody>
          <a:bodyPr anchorCtr="0" anchor="t" bIns="91425" lIns="91425" spcFirstLastPara="1" rIns="91425" wrap="square" tIns="91425">
            <a:noAutofit/>
          </a:bodyPr>
          <a:lstStyle/>
          <a:p>
            <a:pPr indent="0" lvl="0" marL="0" rtl="0">
              <a:lnSpc>
                <a:spcPct val="110795"/>
              </a:lnSpc>
              <a:spcBef>
                <a:spcPts val="0"/>
              </a:spcBef>
              <a:spcAft>
                <a:spcPts val="0"/>
              </a:spcAft>
              <a:buNone/>
            </a:pPr>
            <a:r>
              <a:rPr b="1" lang="ru" sz="1100">
                <a:solidFill>
                  <a:srgbClr val="000080"/>
                </a:solidFill>
                <a:latin typeface="Consolas"/>
                <a:ea typeface="Consolas"/>
                <a:cs typeface="Consolas"/>
                <a:sym typeface="Consolas"/>
              </a:rPr>
              <a:t>object</a:t>
            </a:r>
            <a:r>
              <a:rPr lang="ru" sz="1100">
                <a:solidFill>
                  <a:srgbClr val="333333"/>
                </a:solidFill>
                <a:latin typeface="Consolas"/>
                <a:ea typeface="Consolas"/>
                <a:cs typeface="Consolas"/>
                <a:sym typeface="Consolas"/>
              </a:rPr>
              <a:t> TaskExecutionWebServer {</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def</a:t>
            </a:r>
            <a:r>
              <a:rPr lang="ru" sz="1100">
                <a:solidFill>
                  <a:srgbClr val="333333"/>
                </a:solidFill>
                <a:latin typeface="Consolas"/>
                <a:ea typeface="Consolas"/>
                <a:cs typeface="Consolas"/>
                <a:sym typeface="Consolas"/>
              </a:rPr>
              <a:t> handleRequest(connection</a:t>
            </a:r>
            <a:r>
              <a:rPr b="1" lang="ru" sz="1100">
                <a:solidFill>
                  <a:srgbClr val="000080"/>
                </a:solidFill>
                <a:latin typeface="Consolas"/>
                <a:ea typeface="Consolas"/>
                <a:cs typeface="Consolas"/>
                <a:sym typeface="Consolas"/>
              </a:rPr>
              <a:t>:</a:t>
            </a: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Socket</a:t>
            </a: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a:t>
            </a:r>
            <a:r>
              <a:rPr lang="ru" sz="1100">
                <a:solidFill>
                  <a:srgbClr val="333333"/>
                </a:solidFill>
                <a:latin typeface="Consolas"/>
                <a:ea typeface="Consolas"/>
                <a:cs typeface="Consolas"/>
                <a:sym typeface="Consolas"/>
              </a:rPr>
              <a:t> ???</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def</a:t>
            </a:r>
            <a:r>
              <a:rPr lang="ru" sz="1100">
                <a:solidFill>
                  <a:srgbClr val="333333"/>
                </a:solidFill>
                <a:latin typeface="Consolas"/>
                <a:ea typeface="Consolas"/>
                <a:cs typeface="Consolas"/>
                <a:sym typeface="Consolas"/>
              </a:rPr>
              <a:t> main(args</a:t>
            </a:r>
            <a:r>
              <a:rPr b="1" lang="ru" sz="1100">
                <a:solidFill>
                  <a:srgbClr val="000080"/>
                </a:solidFill>
                <a:latin typeface="Consolas"/>
                <a:ea typeface="Consolas"/>
                <a:cs typeface="Consolas"/>
                <a:sym typeface="Consolas"/>
              </a:rPr>
              <a:t>:</a:t>
            </a: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Array</a:t>
            </a:r>
            <a:r>
              <a:rPr lang="ru" sz="1100">
                <a:solidFill>
                  <a:srgbClr val="333333"/>
                </a:solidFill>
                <a:latin typeface="Consolas"/>
                <a:ea typeface="Consolas"/>
                <a:cs typeface="Consolas"/>
                <a:sym typeface="Consolas"/>
              </a:rPr>
              <a:t>[</a:t>
            </a:r>
            <a:r>
              <a:rPr b="1" lang="ru" sz="1100">
                <a:solidFill>
                  <a:srgbClr val="000080"/>
                </a:solidFill>
                <a:latin typeface="Consolas"/>
                <a:ea typeface="Consolas"/>
                <a:cs typeface="Consolas"/>
                <a:sym typeface="Consolas"/>
              </a:rPr>
              <a:t>String</a:t>
            </a:r>
            <a:r>
              <a:rPr lang="ru" sz="1100">
                <a:solidFill>
                  <a:srgbClr val="333333"/>
                </a:solidFill>
                <a:latin typeface="Consolas"/>
                <a:ea typeface="Consolas"/>
                <a:cs typeface="Consolas"/>
                <a:sym typeface="Consolas"/>
              </a:rPr>
              <a:t>])</a:t>
            </a:r>
            <a:r>
              <a:rPr b="1" lang="ru" sz="1100">
                <a:solidFill>
                  <a:srgbClr val="000080"/>
                </a:solidFill>
                <a:latin typeface="Consolas"/>
                <a:ea typeface="Consolas"/>
                <a:cs typeface="Consolas"/>
                <a:sym typeface="Consolas"/>
              </a:rPr>
              <a:t>:</a:t>
            </a: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Unit</a:t>
            </a:r>
            <a:r>
              <a:rPr lang="ru" sz="1100">
                <a:solidFill>
                  <a:srgbClr val="333333"/>
                </a:solidFill>
                <a:latin typeface="Consolas"/>
                <a:ea typeface="Consolas"/>
                <a:cs typeface="Consolas"/>
                <a:sym typeface="Consolas"/>
              </a:rPr>
              <a:t> = {</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val</a:t>
            </a:r>
            <a:r>
              <a:rPr lang="ru" sz="1100">
                <a:solidFill>
                  <a:srgbClr val="333333"/>
                </a:solidFill>
                <a:latin typeface="Consolas"/>
                <a:ea typeface="Consolas"/>
                <a:cs typeface="Consolas"/>
                <a:sym typeface="Consolas"/>
              </a:rPr>
              <a:t> executer </a:t>
            </a:r>
            <a:r>
              <a:rPr b="1" lang="ru" sz="1100">
                <a:solidFill>
                  <a:srgbClr val="000080"/>
                </a:solidFill>
                <a:latin typeface="Consolas"/>
                <a:ea typeface="Consolas"/>
                <a:cs typeface="Consolas"/>
                <a:sym typeface="Consolas"/>
              </a:rPr>
              <a:t>=</a:t>
            </a:r>
            <a:r>
              <a:rPr lang="ru" sz="1100">
                <a:solidFill>
                  <a:srgbClr val="333333"/>
                </a:solidFill>
                <a:latin typeface="Consolas"/>
                <a:ea typeface="Consolas"/>
                <a:cs typeface="Consolas"/>
                <a:sym typeface="Consolas"/>
              </a:rPr>
              <a:t> Executors.newFixedThreadPool(</a:t>
            </a:r>
            <a:r>
              <a:rPr lang="ru" sz="1100">
                <a:solidFill>
                  <a:srgbClr val="0000FF"/>
                </a:solidFill>
                <a:latin typeface="Consolas"/>
                <a:ea typeface="Consolas"/>
                <a:cs typeface="Consolas"/>
                <a:sym typeface="Consolas"/>
              </a:rPr>
              <a:t>100</a:t>
            </a:r>
            <a:r>
              <a:rPr lang="ru" sz="1100">
                <a:solidFill>
                  <a:srgbClr val="333333"/>
                </a:solidFill>
                <a:latin typeface="Consolas"/>
                <a:ea typeface="Consolas"/>
                <a:cs typeface="Consolas"/>
                <a:sym typeface="Consolas"/>
              </a:rPr>
              <a:t>)</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val</a:t>
            </a:r>
            <a:r>
              <a:rPr lang="ru" sz="1100">
                <a:solidFill>
                  <a:srgbClr val="333333"/>
                </a:solidFill>
                <a:latin typeface="Consolas"/>
                <a:ea typeface="Consolas"/>
                <a:cs typeface="Consolas"/>
                <a:sym typeface="Consolas"/>
              </a:rPr>
              <a:t> socket </a:t>
            </a:r>
            <a:r>
              <a:rPr b="1" lang="ru" sz="1100">
                <a:solidFill>
                  <a:srgbClr val="000080"/>
                </a:solidFill>
                <a:latin typeface="Consolas"/>
                <a:ea typeface="Consolas"/>
                <a:cs typeface="Consolas"/>
                <a:sym typeface="Consolas"/>
              </a:rPr>
              <a:t>=</a:t>
            </a: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new</a:t>
            </a:r>
            <a:r>
              <a:rPr lang="ru" sz="1100">
                <a:solidFill>
                  <a:srgbClr val="333333"/>
                </a:solidFill>
                <a:latin typeface="Consolas"/>
                <a:ea typeface="Consolas"/>
                <a:cs typeface="Consolas"/>
                <a:sym typeface="Consolas"/>
              </a:rPr>
              <a:t> ServerSocket(</a:t>
            </a:r>
            <a:r>
              <a:rPr lang="ru" sz="1100">
                <a:solidFill>
                  <a:srgbClr val="0000FF"/>
                </a:solidFill>
                <a:latin typeface="Consolas"/>
                <a:ea typeface="Consolas"/>
                <a:cs typeface="Consolas"/>
                <a:sym typeface="Consolas"/>
              </a:rPr>
              <a:t>80</a:t>
            </a:r>
            <a:r>
              <a:rPr lang="ru" sz="1100">
                <a:solidFill>
                  <a:srgbClr val="333333"/>
                </a:solidFill>
                <a:latin typeface="Consolas"/>
                <a:ea typeface="Consolas"/>
                <a:cs typeface="Consolas"/>
                <a:sym typeface="Consolas"/>
              </a:rPr>
              <a:t>)</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while</a:t>
            </a: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true</a:t>
            </a:r>
            <a:r>
              <a:rPr lang="ru" sz="1100">
                <a:solidFill>
                  <a:srgbClr val="333333"/>
                </a:solidFill>
                <a:latin typeface="Consolas"/>
                <a:ea typeface="Consolas"/>
                <a:cs typeface="Consolas"/>
                <a:sym typeface="Consolas"/>
              </a:rPr>
              <a:t>) {</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val</a:t>
            </a:r>
            <a:r>
              <a:rPr lang="ru" sz="1100">
                <a:solidFill>
                  <a:srgbClr val="333333"/>
                </a:solidFill>
                <a:latin typeface="Consolas"/>
                <a:ea typeface="Consolas"/>
                <a:cs typeface="Consolas"/>
                <a:sym typeface="Consolas"/>
              </a:rPr>
              <a:t> connection </a:t>
            </a:r>
            <a:r>
              <a:rPr b="1" lang="ru" sz="1100">
                <a:solidFill>
                  <a:srgbClr val="000080"/>
                </a:solidFill>
                <a:latin typeface="Consolas"/>
                <a:ea typeface="Consolas"/>
                <a:cs typeface="Consolas"/>
                <a:sym typeface="Consolas"/>
              </a:rPr>
              <a:t>=</a:t>
            </a:r>
            <a:r>
              <a:rPr lang="ru" sz="1100">
                <a:solidFill>
                  <a:srgbClr val="333333"/>
                </a:solidFill>
                <a:latin typeface="Consolas"/>
                <a:ea typeface="Consolas"/>
                <a:cs typeface="Consolas"/>
                <a:sym typeface="Consolas"/>
              </a:rPr>
              <a:t> socket.accept</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val</a:t>
            </a:r>
            <a:r>
              <a:rPr lang="ru" sz="1100">
                <a:solidFill>
                  <a:srgbClr val="333333"/>
                </a:solidFill>
                <a:latin typeface="Consolas"/>
                <a:ea typeface="Consolas"/>
                <a:cs typeface="Consolas"/>
                <a:sym typeface="Consolas"/>
              </a:rPr>
              <a:t> task </a:t>
            </a:r>
            <a:r>
              <a:rPr b="1" lang="ru" sz="1100">
                <a:solidFill>
                  <a:srgbClr val="000080"/>
                </a:solidFill>
                <a:latin typeface="Consolas"/>
                <a:ea typeface="Consolas"/>
                <a:cs typeface="Consolas"/>
                <a:sym typeface="Consolas"/>
              </a:rPr>
              <a:t>=</a:t>
            </a: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new</a:t>
            </a:r>
            <a:r>
              <a:rPr lang="ru" sz="1100">
                <a:solidFill>
                  <a:srgbClr val="333333"/>
                </a:solidFill>
                <a:latin typeface="Consolas"/>
                <a:ea typeface="Consolas"/>
                <a:cs typeface="Consolas"/>
                <a:sym typeface="Consolas"/>
              </a:rPr>
              <a:t> Runnable() {</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override</a:t>
            </a: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def</a:t>
            </a:r>
            <a:r>
              <a:rPr lang="ru" sz="1100">
                <a:solidFill>
                  <a:srgbClr val="333333"/>
                </a:solidFill>
                <a:latin typeface="Consolas"/>
                <a:ea typeface="Consolas"/>
                <a:cs typeface="Consolas"/>
                <a:sym typeface="Consolas"/>
              </a:rPr>
              <a:t> run()</a:t>
            </a:r>
            <a:r>
              <a:rPr b="1" lang="ru" sz="1100">
                <a:solidFill>
                  <a:srgbClr val="000080"/>
                </a:solidFill>
                <a:latin typeface="Consolas"/>
                <a:ea typeface="Consolas"/>
                <a:cs typeface="Consolas"/>
                <a:sym typeface="Consolas"/>
              </a:rPr>
              <a:t>:</a:t>
            </a: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Unit</a:t>
            </a:r>
            <a:r>
              <a:rPr lang="ru" sz="1100">
                <a:solidFill>
                  <a:srgbClr val="333333"/>
                </a:solidFill>
                <a:latin typeface="Consolas"/>
                <a:ea typeface="Consolas"/>
                <a:cs typeface="Consolas"/>
                <a:sym typeface="Consolas"/>
              </a:rPr>
              <a:t> = handleRequest(connection)</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executer.execute(task)</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a:t>
            </a:r>
            <a:endParaRPr sz="1100">
              <a:solidFill>
                <a:srgbClr val="333333"/>
              </a:solidFill>
              <a:latin typeface="Consolas"/>
              <a:ea typeface="Consolas"/>
              <a:cs typeface="Consolas"/>
              <a:sym typeface="Consolas"/>
            </a:endParaRPr>
          </a:p>
          <a:p>
            <a:pPr indent="0" lvl="0" marL="0" rtl="0">
              <a:lnSpc>
                <a:spcPct val="110795"/>
              </a:lnSpc>
              <a:spcBef>
                <a:spcPts val="0"/>
              </a:spcBef>
              <a:spcAft>
                <a:spcPts val="0"/>
              </a:spcAft>
              <a:buNone/>
            </a:pPr>
            <a:r>
              <a:t/>
            </a:r>
            <a:endParaRPr b="1" sz="1100">
              <a:solidFill>
                <a:srgbClr val="000080"/>
              </a:solidFill>
              <a:latin typeface="Consolas"/>
              <a:ea typeface="Consolas"/>
              <a:cs typeface="Consolas"/>
              <a:sym typeface="Consola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3D4E6"/>
        </a:solidFill>
      </p:bgPr>
    </p:bg>
    <p:spTree>
      <p:nvGrpSpPr>
        <p:cNvPr id="270" name="Shape 270"/>
        <p:cNvGrpSpPr/>
        <p:nvPr/>
      </p:nvGrpSpPr>
      <p:grpSpPr>
        <a:xfrm>
          <a:off x="0" y="0"/>
          <a:ext cx="0" cy="0"/>
          <a:chOff x="0" y="0"/>
          <a:chExt cx="0" cy="0"/>
        </a:xfrm>
      </p:grpSpPr>
      <p:sp>
        <p:nvSpPr>
          <p:cNvPr id="271" name="Shape 271"/>
          <p:cNvSpPr txBox="1"/>
          <p:nvPr>
            <p:ph type="title"/>
          </p:nvPr>
        </p:nvSpPr>
        <p:spPr>
          <a:xfrm>
            <a:off x="311700" y="279700"/>
            <a:ext cx="8520600" cy="572700"/>
          </a:xfrm>
          <a:prstGeom prst="rect">
            <a:avLst/>
          </a:prstGeom>
          <a:solidFill>
            <a:srgbClr val="FFDD2D"/>
          </a:solidFill>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ru">
                <a:solidFill>
                  <a:schemeClr val="dk2"/>
                </a:solidFill>
              </a:rPr>
              <a:t>Работа с пулами </a:t>
            </a:r>
            <a:r>
              <a:rPr lang="ru">
                <a:solidFill>
                  <a:schemeClr val="dk2"/>
                </a:solidFill>
              </a:rPr>
              <a:t>потоков</a:t>
            </a:r>
            <a:endParaRPr>
              <a:solidFill>
                <a:schemeClr val="dk2"/>
              </a:solidFill>
            </a:endParaRPr>
          </a:p>
        </p:txBody>
      </p:sp>
      <p:sp>
        <p:nvSpPr>
          <p:cNvPr id="272" name="Shape 272"/>
          <p:cNvSpPr txBox="1"/>
          <p:nvPr/>
        </p:nvSpPr>
        <p:spPr>
          <a:xfrm>
            <a:off x="311700" y="952575"/>
            <a:ext cx="8520600" cy="3922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ru" sz="1600"/>
              <a:t>Executor-ы предоставляют возможность гибкой настройки исполнения тасков:</a:t>
            </a:r>
            <a:endParaRPr sz="1600"/>
          </a:p>
          <a:p>
            <a:pPr indent="-330200" lvl="0" marL="457200" rtl="0">
              <a:spcBef>
                <a:spcPts val="0"/>
              </a:spcBef>
              <a:spcAft>
                <a:spcPts val="0"/>
              </a:spcAft>
              <a:buSzPts val="1600"/>
              <a:buChar char="-"/>
            </a:pPr>
            <a:r>
              <a:rPr lang="ru" sz="1600"/>
              <a:t>в каких потоках задачи будут исполняться</a:t>
            </a:r>
            <a:endParaRPr sz="1600"/>
          </a:p>
          <a:p>
            <a:pPr indent="-330200" lvl="0" marL="457200" rtl="0">
              <a:spcBef>
                <a:spcPts val="0"/>
              </a:spcBef>
              <a:spcAft>
                <a:spcPts val="0"/>
              </a:spcAft>
              <a:buSzPts val="1600"/>
              <a:buChar char="-"/>
            </a:pPr>
            <a:r>
              <a:rPr lang="ru" sz="1600"/>
              <a:t>в каком порядке они будут исполняться? (FIFO, LIFO, priority queue)</a:t>
            </a:r>
            <a:endParaRPr sz="1600"/>
          </a:p>
          <a:p>
            <a:pPr indent="-330200" lvl="0" marL="457200" rtl="0">
              <a:spcBef>
                <a:spcPts val="0"/>
              </a:spcBef>
              <a:spcAft>
                <a:spcPts val="0"/>
              </a:spcAft>
              <a:buSzPts val="1600"/>
              <a:buChar char="-"/>
            </a:pPr>
            <a:r>
              <a:rPr lang="ru" sz="1600"/>
              <a:t>сколько тасков будет исполняться одновременно</a:t>
            </a:r>
            <a:endParaRPr sz="1600"/>
          </a:p>
          <a:p>
            <a:pPr indent="-330200" lvl="0" marL="457200" rtl="0">
              <a:spcBef>
                <a:spcPts val="0"/>
              </a:spcBef>
              <a:spcAft>
                <a:spcPts val="0"/>
              </a:spcAft>
              <a:buSzPts val="1600"/>
              <a:buChar char="-"/>
            </a:pPr>
            <a:r>
              <a:rPr lang="ru" sz="1600"/>
              <a:t>какова длина очереди тасков на исполнение</a:t>
            </a:r>
            <a:endParaRPr sz="1600"/>
          </a:p>
          <a:p>
            <a:pPr indent="-330200" lvl="0" marL="457200" rtl="0">
              <a:spcBef>
                <a:spcPts val="0"/>
              </a:spcBef>
              <a:spcAft>
                <a:spcPts val="0"/>
              </a:spcAft>
              <a:buSzPts val="1600"/>
              <a:buChar char="-"/>
            </a:pPr>
            <a:r>
              <a:rPr lang="ru" sz="1600"/>
              <a:t>что должно происходить при переполнении очереди</a:t>
            </a:r>
            <a:endParaRPr sz="1600"/>
          </a:p>
          <a:p>
            <a:pPr indent="-330200" lvl="0" marL="457200" rtl="0">
              <a:spcBef>
                <a:spcPts val="0"/>
              </a:spcBef>
              <a:spcAft>
                <a:spcPts val="0"/>
              </a:spcAft>
              <a:buSzPts val="1600"/>
              <a:buChar char="-"/>
            </a:pPr>
            <a:r>
              <a:rPr lang="ru" sz="1600"/>
              <a:t>что необходимо сделать перед/после выполнения таска</a:t>
            </a:r>
            <a:endParaRPr sz="1600"/>
          </a:p>
          <a:p>
            <a:pPr indent="0" lvl="0" marL="0" rtl="0">
              <a:spcBef>
                <a:spcPts val="0"/>
              </a:spcBef>
              <a:spcAft>
                <a:spcPts val="0"/>
              </a:spcAft>
              <a:buNone/>
            </a:pPr>
            <a:r>
              <a:t/>
            </a:r>
            <a:endParaRPr sz="1600"/>
          </a:p>
          <a:p>
            <a:pPr indent="0" lvl="0" marL="0" rtl="0">
              <a:spcBef>
                <a:spcPts val="0"/>
              </a:spcBef>
              <a:spcAft>
                <a:spcPts val="0"/>
              </a:spcAft>
              <a:buNone/>
            </a:pPr>
            <a:r>
              <a:rPr lang="ru" sz="1600"/>
              <a:t>Таким образом, executor-ы позволяют гибко управлять следующими свойствами приложения:</a:t>
            </a:r>
            <a:endParaRPr sz="1600"/>
          </a:p>
          <a:p>
            <a:pPr indent="-330200" lvl="0" marL="457200" rtl="0">
              <a:spcBef>
                <a:spcPts val="0"/>
              </a:spcBef>
              <a:spcAft>
                <a:spcPts val="0"/>
              </a:spcAft>
              <a:buSzPts val="1600"/>
              <a:buChar char="-"/>
            </a:pPr>
            <a:r>
              <a:rPr lang="ru" sz="1600"/>
              <a:t>потребление ресурсов (CPU/memory/disk/network/DB)</a:t>
            </a:r>
            <a:endParaRPr sz="1600"/>
          </a:p>
          <a:p>
            <a:pPr indent="-330200" lvl="0" marL="457200" rtl="0">
              <a:spcBef>
                <a:spcPts val="0"/>
              </a:spcBef>
              <a:spcAft>
                <a:spcPts val="0"/>
              </a:spcAft>
              <a:buSzPts val="1600"/>
              <a:buChar char="-"/>
            </a:pPr>
            <a:r>
              <a:rPr lang="ru" sz="1600"/>
              <a:t>отзывчивость (responsiveness)</a:t>
            </a:r>
            <a:endParaRPr sz="1600"/>
          </a:p>
          <a:p>
            <a:pPr indent="-330200" lvl="0" marL="457200" rtl="0">
              <a:spcBef>
                <a:spcPts val="0"/>
              </a:spcBef>
              <a:spcAft>
                <a:spcPts val="0"/>
              </a:spcAft>
              <a:buSzPts val="1600"/>
              <a:buChar char="-"/>
            </a:pPr>
            <a:r>
              <a:rPr lang="ru" sz="1600"/>
              <a:t>пропускная способность (throughput)</a:t>
            </a:r>
            <a:endParaRPr sz="1600"/>
          </a:p>
          <a:p>
            <a:pPr indent="-330200" lvl="0" marL="457200" rtl="0">
              <a:spcBef>
                <a:spcPts val="0"/>
              </a:spcBef>
              <a:spcAft>
                <a:spcPts val="0"/>
              </a:spcAft>
              <a:buSzPts val="1600"/>
              <a:buChar char="-"/>
            </a:pPr>
            <a:r>
              <a:rPr lang="ru" sz="1600"/>
              <a:t>скорость выполнения отдельных запросов (performance)</a:t>
            </a:r>
            <a:endParaRPr sz="16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3D4E6"/>
        </a:solidFill>
      </p:bgPr>
    </p:bg>
    <p:spTree>
      <p:nvGrpSpPr>
        <p:cNvPr id="276" name="Shape 276"/>
        <p:cNvGrpSpPr/>
        <p:nvPr/>
      </p:nvGrpSpPr>
      <p:grpSpPr>
        <a:xfrm>
          <a:off x="0" y="0"/>
          <a:ext cx="0" cy="0"/>
          <a:chOff x="0" y="0"/>
          <a:chExt cx="0" cy="0"/>
        </a:xfrm>
      </p:grpSpPr>
      <p:sp>
        <p:nvSpPr>
          <p:cNvPr id="277" name="Shape 277"/>
          <p:cNvSpPr txBox="1"/>
          <p:nvPr>
            <p:ph type="title"/>
          </p:nvPr>
        </p:nvSpPr>
        <p:spPr>
          <a:xfrm>
            <a:off x="311700" y="279700"/>
            <a:ext cx="8520600" cy="572700"/>
          </a:xfrm>
          <a:prstGeom prst="rect">
            <a:avLst/>
          </a:prstGeom>
          <a:solidFill>
            <a:srgbClr val="FFDD2D"/>
          </a:solidFill>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ru">
                <a:solidFill>
                  <a:schemeClr val="dk2"/>
                </a:solidFill>
              </a:rPr>
              <a:t>Работа с пулами </a:t>
            </a:r>
            <a:r>
              <a:rPr lang="ru">
                <a:solidFill>
                  <a:schemeClr val="dk2"/>
                </a:solidFill>
              </a:rPr>
              <a:t>потоков</a:t>
            </a:r>
            <a:endParaRPr>
              <a:solidFill>
                <a:schemeClr val="dk2"/>
              </a:solidFill>
            </a:endParaRPr>
          </a:p>
        </p:txBody>
      </p:sp>
      <p:sp>
        <p:nvSpPr>
          <p:cNvPr id="278" name="Shape 278"/>
          <p:cNvSpPr txBox="1"/>
          <p:nvPr/>
        </p:nvSpPr>
        <p:spPr>
          <a:xfrm>
            <a:off x="311700" y="952575"/>
            <a:ext cx="8520600" cy="3922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ru" sz="1600"/>
              <a:t>Executor-ы активно используют </a:t>
            </a:r>
            <a:r>
              <a:rPr b="1" lang="ru" sz="1600"/>
              <a:t>пулы потоков</a:t>
            </a:r>
            <a:r>
              <a:rPr lang="ru" sz="1600"/>
              <a:t> - абстракция над множеством потоков, предназначенных для выполнения отдельных задач. </a:t>
            </a:r>
            <a:endParaRPr sz="1600"/>
          </a:p>
          <a:p>
            <a:pPr indent="0" lvl="0" marL="0" rtl="0">
              <a:spcBef>
                <a:spcPts val="0"/>
              </a:spcBef>
              <a:spcAft>
                <a:spcPts val="0"/>
              </a:spcAft>
              <a:buNone/>
            </a:pPr>
            <a:r>
              <a:t/>
            </a:r>
            <a:endParaRPr sz="1600"/>
          </a:p>
          <a:p>
            <a:pPr indent="0" lvl="0" marL="0" rtl="0">
              <a:spcBef>
                <a:spcPts val="0"/>
              </a:spcBef>
              <a:spcAft>
                <a:spcPts val="0"/>
              </a:spcAft>
              <a:buNone/>
            </a:pPr>
            <a:r>
              <a:rPr lang="ru" sz="1600"/>
              <a:t>Основное достоинство пулов потоков - экономия ресурсов и времени на создании/уничтожении потоков при выполнении отдельных задач.</a:t>
            </a:r>
            <a:endParaRPr sz="1600"/>
          </a:p>
        </p:txBody>
      </p:sp>
      <p:pic>
        <p:nvPicPr>
          <p:cNvPr id="279" name="Shape 279"/>
          <p:cNvPicPr preferRelativeResize="0"/>
          <p:nvPr/>
        </p:nvPicPr>
        <p:blipFill>
          <a:blip r:embed="rId3">
            <a:alphaModFix/>
          </a:blip>
          <a:stretch>
            <a:fillRect/>
          </a:stretch>
        </p:blipFill>
        <p:spPr>
          <a:xfrm>
            <a:off x="1972700" y="2530250"/>
            <a:ext cx="4977650" cy="257342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3D4E6"/>
        </a:solidFill>
      </p:bgPr>
    </p:bg>
    <p:spTree>
      <p:nvGrpSpPr>
        <p:cNvPr id="283" name="Shape 283"/>
        <p:cNvGrpSpPr/>
        <p:nvPr/>
      </p:nvGrpSpPr>
      <p:grpSpPr>
        <a:xfrm>
          <a:off x="0" y="0"/>
          <a:ext cx="0" cy="0"/>
          <a:chOff x="0" y="0"/>
          <a:chExt cx="0" cy="0"/>
        </a:xfrm>
      </p:grpSpPr>
      <p:sp>
        <p:nvSpPr>
          <p:cNvPr id="284" name="Shape 284"/>
          <p:cNvSpPr txBox="1"/>
          <p:nvPr>
            <p:ph type="title"/>
          </p:nvPr>
        </p:nvSpPr>
        <p:spPr>
          <a:xfrm>
            <a:off x="311700" y="279700"/>
            <a:ext cx="8520600" cy="572700"/>
          </a:xfrm>
          <a:prstGeom prst="rect">
            <a:avLst/>
          </a:prstGeom>
          <a:solidFill>
            <a:srgbClr val="FFDD2D"/>
          </a:solidFill>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ru">
                <a:solidFill>
                  <a:schemeClr val="dk2"/>
                </a:solidFill>
              </a:rPr>
              <a:t>Работа с пулами потоков</a:t>
            </a:r>
            <a:endParaRPr>
              <a:solidFill>
                <a:schemeClr val="dk2"/>
              </a:solidFill>
            </a:endParaRPr>
          </a:p>
        </p:txBody>
      </p:sp>
      <p:sp>
        <p:nvSpPr>
          <p:cNvPr id="285" name="Shape 285"/>
          <p:cNvSpPr txBox="1"/>
          <p:nvPr/>
        </p:nvSpPr>
        <p:spPr>
          <a:xfrm>
            <a:off x="311700" y="952575"/>
            <a:ext cx="8520600" cy="3922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ru" sz="1600"/>
              <a:t>Основные виды пулов потоков, предоставляемые фабричными методами Executors:</a:t>
            </a:r>
            <a:endParaRPr sz="1600"/>
          </a:p>
          <a:p>
            <a:pPr indent="-330200" lvl="0" marL="457200" rtl="0">
              <a:spcBef>
                <a:spcPts val="1000"/>
              </a:spcBef>
              <a:spcAft>
                <a:spcPts val="0"/>
              </a:spcAft>
              <a:buSzPts val="1600"/>
              <a:buChar char="-"/>
            </a:pPr>
            <a:r>
              <a:rPr lang="ru" sz="1600"/>
              <a:t>newFixedThreadPool - фиксированный размер пула</a:t>
            </a:r>
            <a:endParaRPr sz="1600"/>
          </a:p>
          <a:p>
            <a:pPr indent="-330200" lvl="0" marL="457200" rtl="0">
              <a:spcBef>
                <a:spcPts val="1000"/>
              </a:spcBef>
              <a:spcAft>
                <a:spcPts val="0"/>
              </a:spcAft>
              <a:buSzPts val="1600"/>
              <a:buChar char="-"/>
            </a:pPr>
            <a:r>
              <a:rPr lang="ru" sz="1600"/>
              <a:t>newCachedThreadPool - гибко расширяемый размер с постепенным завершением свободных тредов</a:t>
            </a:r>
            <a:endParaRPr sz="1600"/>
          </a:p>
          <a:p>
            <a:pPr indent="-330200" lvl="0" marL="457200" rtl="0">
              <a:spcBef>
                <a:spcPts val="1000"/>
              </a:spcBef>
              <a:spcAft>
                <a:spcPts val="0"/>
              </a:spcAft>
              <a:buSzPts val="1600"/>
              <a:buChar char="-"/>
            </a:pPr>
            <a:r>
              <a:rPr lang="ru" sz="1600"/>
              <a:t>newSingleThreadExecutor - однопоточный пул</a:t>
            </a:r>
            <a:endParaRPr sz="1600"/>
          </a:p>
          <a:p>
            <a:pPr indent="-330200" lvl="0" marL="457200" rtl="0">
              <a:spcBef>
                <a:spcPts val="1000"/>
              </a:spcBef>
              <a:spcAft>
                <a:spcPts val="0"/>
              </a:spcAft>
              <a:buSzPts val="1600"/>
              <a:buChar char="-"/>
            </a:pPr>
            <a:r>
              <a:rPr lang="ru" sz="1600"/>
              <a:t>newScheduledThreadPool - пул с поддержкой отложенного и периодического запуска задач</a:t>
            </a:r>
            <a:endParaRPr sz="1600"/>
          </a:p>
          <a:p>
            <a:pPr indent="-330200" lvl="0" marL="457200" rtl="0">
              <a:spcBef>
                <a:spcPts val="1000"/>
              </a:spcBef>
              <a:spcAft>
                <a:spcPts val="1000"/>
              </a:spcAft>
              <a:buSzPts val="1600"/>
              <a:buChar char="-"/>
            </a:pPr>
            <a:r>
              <a:rPr lang="ru" sz="1600"/>
              <a:t>newWorkStealingPool - пул с поддержкой work stealing, когда у каждого треда есть собственная очередь, при опустошении которой тред может забирать задачи из чужих очередей</a:t>
            </a:r>
            <a:endParaRPr sz="16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3D4E6"/>
        </a:solidFill>
      </p:bgPr>
    </p:bg>
    <p:spTree>
      <p:nvGrpSpPr>
        <p:cNvPr id="289" name="Shape 289"/>
        <p:cNvGrpSpPr/>
        <p:nvPr/>
      </p:nvGrpSpPr>
      <p:grpSpPr>
        <a:xfrm>
          <a:off x="0" y="0"/>
          <a:ext cx="0" cy="0"/>
          <a:chOff x="0" y="0"/>
          <a:chExt cx="0" cy="0"/>
        </a:xfrm>
      </p:grpSpPr>
      <p:sp>
        <p:nvSpPr>
          <p:cNvPr id="290" name="Shape 290"/>
          <p:cNvSpPr txBox="1"/>
          <p:nvPr>
            <p:ph type="title"/>
          </p:nvPr>
        </p:nvSpPr>
        <p:spPr>
          <a:xfrm>
            <a:off x="311700" y="279700"/>
            <a:ext cx="8520600" cy="572700"/>
          </a:xfrm>
          <a:prstGeom prst="rect">
            <a:avLst/>
          </a:prstGeom>
          <a:solidFill>
            <a:srgbClr val="FFDD2D"/>
          </a:solidFill>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ru">
                <a:solidFill>
                  <a:schemeClr val="dk2"/>
                </a:solidFill>
              </a:rPr>
              <a:t>Работа с пулами потоков</a:t>
            </a:r>
            <a:endParaRPr>
              <a:solidFill>
                <a:schemeClr val="dk2"/>
              </a:solidFill>
            </a:endParaRPr>
          </a:p>
        </p:txBody>
      </p:sp>
      <p:sp>
        <p:nvSpPr>
          <p:cNvPr id="291" name="Shape 291"/>
          <p:cNvSpPr txBox="1"/>
          <p:nvPr/>
        </p:nvSpPr>
        <p:spPr>
          <a:xfrm>
            <a:off x="311700" y="952575"/>
            <a:ext cx="8520600" cy="3922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ru" sz="1600"/>
              <a:t>JVM работает до тех пор, пока есть хотя бы один не-daemon поток. Отсюда возникает проблема завершения потоков, а вместе с ними - и пулов потоков.</a:t>
            </a:r>
            <a:endParaRPr sz="1600"/>
          </a:p>
          <a:p>
            <a:pPr indent="0" lvl="0" marL="0" rtl="0">
              <a:spcBef>
                <a:spcPts val="1000"/>
              </a:spcBef>
              <a:spcAft>
                <a:spcPts val="0"/>
              </a:spcAft>
              <a:buNone/>
            </a:pPr>
            <a:r>
              <a:rPr lang="ru" sz="1600"/>
              <a:t>Жизненный цикл Executor-а (ExecutorService) имеет 3 состояния:</a:t>
            </a:r>
            <a:endParaRPr sz="1600"/>
          </a:p>
          <a:p>
            <a:pPr indent="-330200" lvl="0" marL="457200" rtl="0">
              <a:spcBef>
                <a:spcPts val="1000"/>
              </a:spcBef>
              <a:spcAft>
                <a:spcPts val="0"/>
              </a:spcAft>
              <a:buSzPts val="1600"/>
              <a:buChar char="-"/>
            </a:pPr>
            <a:r>
              <a:rPr lang="ru" sz="1600"/>
              <a:t>Running - Executor работает и выполняет входящие таски</a:t>
            </a:r>
            <a:endParaRPr sz="1600"/>
          </a:p>
          <a:p>
            <a:pPr indent="-330200" lvl="0" marL="457200" rtl="0">
              <a:spcBef>
                <a:spcPts val="0"/>
              </a:spcBef>
              <a:spcAft>
                <a:spcPts val="0"/>
              </a:spcAft>
              <a:buSzPts val="1600"/>
              <a:buChar char="-"/>
            </a:pPr>
            <a:r>
              <a:rPr lang="ru" sz="1600"/>
              <a:t>Shutting down - Executor выполняет graceful shutdown: больше не принимает новые таски, однако завершает все текущие (включая те, что еще не запустились)</a:t>
            </a:r>
            <a:endParaRPr sz="1600"/>
          </a:p>
          <a:p>
            <a:pPr indent="-330200" lvl="0" marL="457200" rtl="0">
              <a:spcBef>
                <a:spcPts val="0"/>
              </a:spcBef>
              <a:spcAft>
                <a:spcPts val="0"/>
              </a:spcAft>
              <a:buSzPts val="1600"/>
              <a:buChar char="-"/>
            </a:pPr>
            <a:r>
              <a:rPr lang="ru" sz="1600"/>
              <a:t>Terminated - Executor полностью завершил работу</a:t>
            </a:r>
            <a:endParaRPr sz="1600"/>
          </a:p>
        </p:txBody>
      </p:sp>
      <p:sp>
        <p:nvSpPr>
          <p:cNvPr id="292" name="Shape 292"/>
          <p:cNvSpPr txBox="1"/>
          <p:nvPr/>
        </p:nvSpPr>
        <p:spPr>
          <a:xfrm>
            <a:off x="2016300" y="3231000"/>
            <a:ext cx="5111400" cy="1634400"/>
          </a:xfrm>
          <a:prstGeom prst="rect">
            <a:avLst/>
          </a:prstGeom>
          <a:solidFill>
            <a:srgbClr val="FFFFFF"/>
          </a:solidFill>
          <a:ln>
            <a:noFill/>
          </a:ln>
        </p:spPr>
        <p:txBody>
          <a:bodyPr anchorCtr="0" anchor="t" bIns="91425" lIns="91425" spcFirstLastPara="1" rIns="91425" wrap="square" tIns="91425">
            <a:noAutofit/>
          </a:bodyPr>
          <a:lstStyle/>
          <a:p>
            <a:pPr indent="0" lvl="0" marL="0" rtl="0">
              <a:lnSpc>
                <a:spcPct val="110795"/>
              </a:lnSpc>
              <a:spcBef>
                <a:spcPts val="0"/>
              </a:spcBef>
              <a:spcAft>
                <a:spcPts val="0"/>
              </a:spcAft>
              <a:buNone/>
            </a:pPr>
            <a:r>
              <a:rPr b="1" lang="ru" sz="1100">
                <a:solidFill>
                  <a:srgbClr val="000080"/>
                </a:solidFill>
                <a:latin typeface="Consolas"/>
                <a:ea typeface="Consolas"/>
                <a:cs typeface="Consolas"/>
                <a:sym typeface="Consolas"/>
              </a:rPr>
              <a:t>trait</a:t>
            </a:r>
            <a:r>
              <a:rPr lang="ru" sz="1100">
                <a:solidFill>
                  <a:srgbClr val="333333"/>
                </a:solidFill>
                <a:latin typeface="Consolas"/>
                <a:ea typeface="Consolas"/>
                <a:cs typeface="Consolas"/>
                <a:sym typeface="Consolas"/>
              </a:rPr>
              <a:t> ExecutorService </a:t>
            </a:r>
            <a:r>
              <a:rPr b="1" lang="ru" sz="1100">
                <a:solidFill>
                  <a:srgbClr val="000080"/>
                </a:solidFill>
                <a:latin typeface="Consolas"/>
                <a:ea typeface="Consolas"/>
                <a:cs typeface="Consolas"/>
                <a:sym typeface="Consolas"/>
              </a:rPr>
              <a:t>extends</a:t>
            </a:r>
            <a:r>
              <a:rPr lang="ru" sz="1100">
                <a:solidFill>
                  <a:srgbClr val="333333"/>
                </a:solidFill>
                <a:latin typeface="Consolas"/>
                <a:ea typeface="Consolas"/>
                <a:cs typeface="Consolas"/>
                <a:sym typeface="Consolas"/>
              </a:rPr>
              <a:t> Executor {</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def</a:t>
            </a:r>
            <a:r>
              <a:rPr lang="ru" sz="1100">
                <a:solidFill>
                  <a:srgbClr val="333333"/>
                </a:solidFill>
                <a:latin typeface="Consolas"/>
                <a:ea typeface="Consolas"/>
                <a:cs typeface="Consolas"/>
                <a:sym typeface="Consolas"/>
              </a:rPr>
              <a:t> shutdown()</a:t>
            </a:r>
            <a:r>
              <a:rPr b="1" lang="ru" sz="1100">
                <a:solidFill>
                  <a:srgbClr val="000080"/>
                </a:solidFill>
                <a:latin typeface="Consolas"/>
                <a:ea typeface="Consolas"/>
                <a:cs typeface="Consolas"/>
                <a:sym typeface="Consolas"/>
              </a:rPr>
              <a:t>:</a:t>
            </a: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Unit</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def</a:t>
            </a:r>
            <a:r>
              <a:rPr lang="ru" sz="1100">
                <a:solidFill>
                  <a:srgbClr val="333333"/>
                </a:solidFill>
                <a:latin typeface="Consolas"/>
                <a:ea typeface="Consolas"/>
                <a:cs typeface="Consolas"/>
                <a:sym typeface="Consolas"/>
              </a:rPr>
              <a:t> shutdownNow</a:t>
            </a:r>
            <a:r>
              <a:rPr b="1" lang="ru" sz="1100">
                <a:solidFill>
                  <a:srgbClr val="000080"/>
                </a:solidFill>
                <a:latin typeface="Consolas"/>
                <a:ea typeface="Consolas"/>
                <a:cs typeface="Consolas"/>
                <a:sym typeface="Consolas"/>
              </a:rPr>
              <a:t>:</a:t>
            </a: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Nothing</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def</a:t>
            </a:r>
            <a:r>
              <a:rPr lang="ru" sz="1100">
                <a:solidFill>
                  <a:srgbClr val="333333"/>
                </a:solidFill>
                <a:latin typeface="Consolas"/>
                <a:ea typeface="Consolas"/>
                <a:cs typeface="Consolas"/>
                <a:sym typeface="Consolas"/>
              </a:rPr>
              <a:t> isShutdown</a:t>
            </a:r>
            <a:r>
              <a:rPr b="1" lang="ru" sz="1100">
                <a:solidFill>
                  <a:srgbClr val="000080"/>
                </a:solidFill>
                <a:latin typeface="Consolas"/>
                <a:ea typeface="Consolas"/>
                <a:cs typeface="Consolas"/>
                <a:sym typeface="Consolas"/>
              </a:rPr>
              <a:t>:</a:t>
            </a: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Boolean</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def</a:t>
            </a:r>
            <a:r>
              <a:rPr lang="ru" sz="1100">
                <a:solidFill>
                  <a:srgbClr val="333333"/>
                </a:solidFill>
                <a:latin typeface="Consolas"/>
                <a:ea typeface="Consolas"/>
                <a:cs typeface="Consolas"/>
                <a:sym typeface="Consolas"/>
              </a:rPr>
              <a:t> isTerminated</a:t>
            </a:r>
            <a:r>
              <a:rPr b="1" lang="ru" sz="1100">
                <a:solidFill>
                  <a:srgbClr val="000080"/>
                </a:solidFill>
                <a:latin typeface="Consolas"/>
                <a:ea typeface="Consolas"/>
                <a:cs typeface="Consolas"/>
                <a:sym typeface="Consolas"/>
              </a:rPr>
              <a:t>:</a:t>
            </a: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Boolean</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def</a:t>
            </a:r>
            <a:r>
              <a:rPr lang="ru" sz="1100">
                <a:solidFill>
                  <a:srgbClr val="333333"/>
                </a:solidFill>
                <a:latin typeface="Consolas"/>
                <a:ea typeface="Consolas"/>
                <a:cs typeface="Consolas"/>
                <a:sym typeface="Consolas"/>
              </a:rPr>
              <a:t> awaitTermination(timeout</a:t>
            </a:r>
            <a:r>
              <a:rPr b="1" lang="ru" sz="1100">
                <a:solidFill>
                  <a:srgbClr val="000080"/>
                </a:solidFill>
                <a:latin typeface="Consolas"/>
                <a:ea typeface="Consolas"/>
                <a:cs typeface="Consolas"/>
                <a:sym typeface="Consolas"/>
              </a:rPr>
              <a:t>:</a:t>
            </a: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Long</a:t>
            </a:r>
            <a:r>
              <a:rPr lang="ru" sz="1100">
                <a:solidFill>
                  <a:srgbClr val="333333"/>
                </a:solidFill>
                <a:latin typeface="Consolas"/>
                <a:ea typeface="Consolas"/>
                <a:cs typeface="Consolas"/>
                <a:sym typeface="Consolas"/>
              </a:rPr>
              <a:t>, unit</a:t>
            </a:r>
            <a:r>
              <a:rPr b="1" lang="ru" sz="1100">
                <a:solidFill>
                  <a:srgbClr val="000080"/>
                </a:solidFill>
                <a:latin typeface="Consolas"/>
                <a:ea typeface="Consolas"/>
                <a:cs typeface="Consolas"/>
                <a:sym typeface="Consolas"/>
              </a:rPr>
              <a:t>:</a:t>
            </a: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TimeUnit</a:t>
            </a:r>
            <a:r>
              <a:rPr lang="ru" sz="1100">
                <a:solidFill>
                  <a:srgbClr val="333333"/>
                </a:solidFill>
                <a:latin typeface="Consolas"/>
                <a:ea typeface="Consolas"/>
                <a:cs typeface="Consolas"/>
                <a:sym typeface="Consolas"/>
              </a:rPr>
              <a:t>)</a:t>
            </a:r>
            <a:r>
              <a:rPr b="1" lang="ru" sz="1100">
                <a:solidFill>
                  <a:srgbClr val="000080"/>
                </a:solidFill>
                <a:latin typeface="Consolas"/>
                <a:ea typeface="Consolas"/>
                <a:cs typeface="Consolas"/>
                <a:sym typeface="Consolas"/>
              </a:rPr>
              <a:t>:</a:t>
            </a: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Boolean</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r>
              <a:rPr i="1" lang="ru" sz="1100">
                <a:solidFill>
                  <a:srgbClr val="008800"/>
                </a:solidFill>
                <a:latin typeface="Consolas"/>
                <a:ea typeface="Consolas"/>
                <a:cs typeface="Consolas"/>
                <a:sym typeface="Consolas"/>
              </a:rPr>
              <a:t>//  ... </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a:t>
            </a:r>
            <a:endParaRPr sz="1100">
              <a:solidFill>
                <a:srgbClr val="333333"/>
              </a:solidFill>
              <a:latin typeface="Consolas"/>
              <a:ea typeface="Consolas"/>
              <a:cs typeface="Consolas"/>
              <a:sym typeface="Consola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3D4E6"/>
        </a:solidFill>
      </p:bgPr>
    </p:bg>
    <p:spTree>
      <p:nvGrpSpPr>
        <p:cNvPr id="296" name="Shape 296"/>
        <p:cNvGrpSpPr/>
        <p:nvPr/>
      </p:nvGrpSpPr>
      <p:grpSpPr>
        <a:xfrm>
          <a:off x="0" y="0"/>
          <a:ext cx="0" cy="0"/>
          <a:chOff x="0" y="0"/>
          <a:chExt cx="0" cy="0"/>
        </a:xfrm>
      </p:grpSpPr>
      <p:sp>
        <p:nvSpPr>
          <p:cNvPr id="297" name="Shape 297"/>
          <p:cNvSpPr txBox="1"/>
          <p:nvPr>
            <p:ph type="title"/>
          </p:nvPr>
        </p:nvSpPr>
        <p:spPr>
          <a:xfrm>
            <a:off x="311700" y="279700"/>
            <a:ext cx="8520600" cy="572700"/>
          </a:xfrm>
          <a:prstGeom prst="rect">
            <a:avLst/>
          </a:prstGeom>
          <a:solidFill>
            <a:srgbClr val="FFDD2D"/>
          </a:solidFill>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ru">
                <a:solidFill>
                  <a:schemeClr val="dk2"/>
                </a:solidFill>
              </a:rPr>
              <a:t>Работа с пулами потоков</a:t>
            </a:r>
            <a:endParaRPr>
              <a:solidFill>
                <a:schemeClr val="dk2"/>
              </a:solidFill>
            </a:endParaRPr>
          </a:p>
        </p:txBody>
      </p:sp>
      <p:sp>
        <p:nvSpPr>
          <p:cNvPr id="298" name="Shape 298"/>
          <p:cNvSpPr txBox="1"/>
          <p:nvPr/>
        </p:nvSpPr>
        <p:spPr>
          <a:xfrm>
            <a:off x="311700" y="952575"/>
            <a:ext cx="8520600" cy="3922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ru" sz="1600"/>
              <a:t>Остановка и завершение потока.</a:t>
            </a:r>
            <a:endParaRPr sz="1600"/>
          </a:p>
          <a:p>
            <a:pPr indent="0" lvl="0" marL="0" rtl="0">
              <a:spcBef>
                <a:spcPts val="1000"/>
              </a:spcBef>
              <a:spcAft>
                <a:spcPts val="0"/>
              </a:spcAft>
              <a:buNone/>
            </a:pPr>
            <a:r>
              <a:rPr lang="ru" sz="1600"/>
              <a:t>JVM не предоставляет механизмов безопасной остановки/завершения потоков.</a:t>
            </a:r>
            <a:br>
              <a:rPr lang="ru" sz="1600"/>
            </a:br>
            <a:r>
              <a:rPr lang="ru" sz="1600"/>
              <a:t>Есть только контракт, следуя которому можно выстроить соответствующий процесс.</a:t>
            </a:r>
            <a:br>
              <a:rPr lang="ru" sz="1600"/>
            </a:br>
            <a:r>
              <a:rPr lang="ru" sz="1600"/>
              <a:t>(ранее были методы Thread.stop и Thread.suspend, однако теперь они deprecated)</a:t>
            </a:r>
            <a:endParaRPr sz="1600"/>
          </a:p>
          <a:p>
            <a:pPr indent="0" lvl="0" marL="0" rtl="0">
              <a:spcBef>
                <a:spcPts val="1000"/>
              </a:spcBef>
              <a:spcAft>
                <a:spcPts val="0"/>
              </a:spcAft>
              <a:buNone/>
            </a:pPr>
            <a:r>
              <a:rPr lang="ru" sz="1600"/>
              <a:t>Зачем вообще может понадобиться остановить таску:</a:t>
            </a:r>
            <a:endParaRPr sz="1600"/>
          </a:p>
          <a:p>
            <a:pPr indent="-330200" lvl="0" marL="457200" rtl="0">
              <a:spcBef>
                <a:spcPts val="1000"/>
              </a:spcBef>
              <a:spcAft>
                <a:spcPts val="0"/>
              </a:spcAft>
              <a:buSzPts val="1600"/>
              <a:buChar char="-"/>
            </a:pPr>
            <a:r>
              <a:rPr lang="ru" sz="1600"/>
              <a:t>Пользователь запросил отмену выполняемого действия</a:t>
            </a:r>
            <a:endParaRPr sz="1600"/>
          </a:p>
          <a:p>
            <a:pPr indent="-330200" lvl="0" marL="457200" rtl="0">
              <a:spcBef>
                <a:spcPts val="1000"/>
              </a:spcBef>
              <a:spcAft>
                <a:spcPts val="0"/>
              </a:spcAft>
              <a:buSzPts val="1600"/>
              <a:buChar char="-"/>
            </a:pPr>
            <a:r>
              <a:rPr lang="ru" sz="1600"/>
              <a:t>Выполнение действия превысило заданный временной лимит</a:t>
            </a:r>
            <a:endParaRPr sz="1600"/>
          </a:p>
          <a:p>
            <a:pPr indent="-330200" lvl="0" marL="457200" rtl="0">
              <a:spcBef>
                <a:spcPts val="1000"/>
              </a:spcBef>
              <a:spcAft>
                <a:spcPts val="0"/>
              </a:spcAft>
              <a:buSzPts val="1600"/>
              <a:buChar char="-"/>
            </a:pPr>
            <a:r>
              <a:rPr lang="ru" sz="1600"/>
              <a:t>Отпала необходимость в результате вычисления: найдено альтернативное решение, обнаружена ошибка в соседних тасках</a:t>
            </a:r>
            <a:endParaRPr sz="1600"/>
          </a:p>
          <a:p>
            <a:pPr indent="-330200" lvl="0" marL="457200" rtl="0">
              <a:spcBef>
                <a:spcPts val="1000"/>
              </a:spcBef>
              <a:spcAft>
                <a:spcPts val="1000"/>
              </a:spcAft>
              <a:buSzPts val="1600"/>
              <a:buChar char="-"/>
            </a:pPr>
            <a:r>
              <a:rPr lang="ru" sz="1600"/>
              <a:t>Завершение приложения/сервиса</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3D4E6"/>
        </a:solidFill>
      </p:bgPr>
    </p:bg>
    <p:spTree>
      <p:nvGrpSpPr>
        <p:cNvPr id="72" name="Shape 72"/>
        <p:cNvGrpSpPr/>
        <p:nvPr/>
      </p:nvGrpSpPr>
      <p:grpSpPr>
        <a:xfrm>
          <a:off x="0" y="0"/>
          <a:ext cx="0" cy="0"/>
          <a:chOff x="0" y="0"/>
          <a:chExt cx="0" cy="0"/>
        </a:xfrm>
      </p:grpSpPr>
      <p:sp>
        <p:nvSpPr>
          <p:cNvPr id="73" name="Shape 73"/>
          <p:cNvSpPr txBox="1"/>
          <p:nvPr>
            <p:ph type="title"/>
          </p:nvPr>
        </p:nvSpPr>
        <p:spPr>
          <a:xfrm>
            <a:off x="311700" y="279700"/>
            <a:ext cx="8520600" cy="572700"/>
          </a:xfrm>
          <a:prstGeom prst="rect">
            <a:avLst/>
          </a:prstGeom>
          <a:solidFill>
            <a:srgbClr val="FFDD2D"/>
          </a:solidFill>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ru">
                <a:solidFill>
                  <a:schemeClr val="dk2"/>
                </a:solidFill>
              </a:rPr>
              <a:t>Введение</a:t>
            </a:r>
            <a:endParaRPr>
              <a:solidFill>
                <a:schemeClr val="dk2"/>
              </a:solidFill>
            </a:endParaRPr>
          </a:p>
        </p:txBody>
      </p:sp>
      <p:sp>
        <p:nvSpPr>
          <p:cNvPr id="74" name="Shape 74"/>
          <p:cNvSpPr txBox="1"/>
          <p:nvPr/>
        </p:nvSpPr>
        <p:spPr>
          <a:xfrm>
            <a:off x="311700" y="952575"/>
            <a:ext cx="8520600" cy="3353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i="1" lang="ru" sz="1800"/>
              <a:t>— Папа, а что такое многозадачность в Windows 95?</a:t>
            </a:r>
            <a:endParaRPr i="1" sz="1800"/>
          </a:p>
          <a:p>
            <a:pPr indent="0" lvl="0" marL="0" rtl="0">
              <a:spcBef>
                <a:spcPts val="0"/>
              </a:spcBef>
              <a:spcAft>
                <a:spcPts val="0"/>
              </a:spcAft>
              <a:buNone/>
            </a:pPr>
            <a:r>
              <a:rPr i="1" lang="ru" sz="1800"/>
              <a:t>— Подожди, сынок, сейчас дискету доформатирую и покажу.</a:t>
            </a:r>
            <a:endParaRPr i="1" sz="1800"/>
          </a:p>
          <a:p>
            <a:pPr indent="0" lvl="0" marL="0" algn="r">
              <a:spcBef>
                <a:spcPts val="0"/>
              </a:spcBef>
              <a:spcAft>
                <a:spcPts val="0"/>
              </a:spcAft>
              <a:buNone/>
            </a:pPr>
            <a:r>
              <a:rPr lang="ru" sz="1800"/>
              <a:t>Бородатый анекдот</a:t>
            </a:r>
            <a:endParaRPr sz="1800"/>
          </a:p>
          <a:p>
            <a:pPr indent="0" lvl="0" marL="0">
              <a:spcBef>
                <a:spcPts val="0"/>
              </a:spcBef>
              <a:spcAft>
                <a:spcPts val="0"/>
              </a:spcAft>
              <a:buNone/>
            </a:pPr>
            <a:r>
              <a:t/>
            </a:r>
            <a:endParaRPr sz="1800"/>
          </a:p>
          <a:p>
            <a:pPr indent="0" lvl="0" marL="0">
              <a:spcBef>
                <a:spcPts val="0"/>
              </a:spcBef>
              <a:spcAft>
                <a:spcPts val="0"/>
              </a:spcAft>
              <a:buNone/>
            </a:pPr>
            <a:r>
              <a:rPr lang="ru" sz="1800"/>
              <a:t>Эволюция многопоточности:</a:t>
            </a:r>
            <a:endParaRPr sz="1800"/>
          </a:p>
          <a:p>
            <a:pPr indent="-342900" lvl="0" marL="457200" rtl="0">
              <a:spcBef>
                <a:spcPts val="0"/>
              </a:spcBef>
              <a:spcAft>
                <a:spcPts val="0"/>
              </a:spcAft>
              <a:buSzPts val="1800"/>
              <a:buAutoNum type="arabicPeriod"/>
            </a:pPr>
            <a:r>
              <a:rPr lang="ru" sz="1800"/>
              <a:t>Нет ОС, исполняется только одна программа, доступ ко всем ресурсам</a:t>
            </a:r>
            <a:endParaRPr sz="1800"/>
          </a:p>
          <a:p>
            <a:pPr indent="-342900" lvl="0" marL="457200" rtl="0">
              <a:spcBef>
                <a:spcPts val="0"/>
              </a:spcBef>
              <a:spcAft>
                <a:spcPts val="0"/>
              </a:spcAft>
              <a:buSzPts val="1800"/>
              <a:buAutoNum type="arabicPeriod"/>
            </a:pPr>
            <a:r>
              <a:rPr lang="ru" sz="1800"/>
              <a:t>ОС, запуск нескольких программ сразу:</a:t>
            </a:r>
            <a:endParaRPr sz="1800"/>
          </a:p>
          <a:p>
            <a:pPr indent="-342900" lvl="1" marL="914400" rtl="0">
              <a:spcBef>
                <a:spcPts val="0"/>
              </a:spcBef>
              <a:spcAft>
                <a:spcPts val="0"/>
              </a:spcAft>
              <a:buSzPts val="1800"/>
              <a:buAutoNum type="alphaLcPeriod"/>
            </a:pPr>
            <a:r>
              <a:rPr lang="ru" sz="1800"/>
              <a:t>Более оптимальное использование ресурсов</a:t>
            </a:r>
            <a:endParaRPr sz="1800"/>
          </a:p>
          <a:p>
            <a:pPr indent="-342900" lvl="1" marL="914400" rtl="0">
              <a:spcBef>
                <a:spcPts val="0"/>
              </a:spcBef>
              <a:spcAft>
                <a:spcPts val="0"/>
              </a:spcAft>
              <a:buSzPts val="1800"/>
              <a:buAutoNum type="alphaLcPeriod"/>
            </a:pPr>
            <a:r>
              <a:rPr lang="ru" sz="1800"/>
              <a:t>“Честная” параллелизация нескольких программ</a:t>
            </a:r>
            <a:endParaRPr sz="1800"/>
          </a:p>
          <a:p>
            <a:pPr indent="-342900" lvl="1" marL="914400" rtl="0">
              <a:spcBef>
                <a:spcPts val="0"/>
              </a:spcBef>
              <a:spcAft>
                <a:spcPts val="0"/>
              </a:spcAft>
              <a:buSzPts val="1800"/>
              <a:buAutoNum type="alphaLcPeriod"/>
            </a:pPr>
            <a:r>
              <a:rPr lang="ru" sz="1800"/>
              <a:t>Одна программа - одна сфера ответственности </a:t>
            </a:r>
            <a:br>
              <a:rPr lang="ru" sz="1800"/>
            </a:br>
            <a:r>
              <a:rPr lang="ru" sz="1800"/>
              <a:t>(этакий “SOA vs монолит” на одном компьютере)</a:t>
            </a:r>
            <a:endParaRPr sz="1800"/>
          </a:p>
          <a:p>
            <a:pPr indent="-342900" lvl="0" marL="457200">
              <a:spcBef>
                <a:spcPts val="0"/>
              </a:spcBef>
              <a:spcAft>
                <a:spcPts val="0"/>
              </a:spcAft>
              <a:buSzPts val="1800"/>
              <a:buAutoNum type="arabicPeriod"/>
            </a:pPr>
            <a:r>
              <a:rPr lang="ru" sz="1800"/>
              <a:t>Разделение процессов на потоки</a:t>
            </a:r>
            <a:endParaRPr sz="1800"/>
          </a:p>
          <a:p>
            <a:pPr indent="0" lvl="0" marL="0" rtl="0">
              <a:spcBef>
                <a:spcPts val="0"/>
              </a:spcBef>
              <a:spcAft>
                <a:spcPts val="0"/>
              </a:spcAft>
              <a:buNone/>
            </a:pPr>
            <a:r>
              <a:t/>
            </a:r>
            <a:endParaRPr sz="18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3D4E6"/>
        </a:solidFill>
      </p:bgPr>
    </p:bg>
    <p:spTree>
      <p:nvGrpSpPr>
        <p:cNvPr id="302" name="Shape 302"/>
        <p:cNvGrpSpPr/>
        <p:nvPr/>
      </p:nvGrpSpPr>
      <p:grpSpPr>
        <a:xfrm>
          <a:off x="0" y="0"/>
          <a:ext cx="0" cy="0"/>
          <a:chOff x="0" y="0"/>
          <a:chExt cx="0" cy="0"/>
        </a:xfrm>
      </p:grpSpPr>
      <p:sp>
        <p:nvSpPr>
          <p:cNvPr id="303" name="Shape 303"/>
          <p:cNvSpPr txBox="1"/>
          <p:nvPr>
            <p:ph type="title"/>
          </p:nvPr>
        </p:nvSpPr>
        <p:spPr>
          <a:xfrm>
            <a:off x="311700" y="279700"/>
            <a:ext cx="8520600" cy="572700"/>
          </a:xfrm>
          <a:prstGeom prst="rect">
            <a:avLst/>
          </a:prstGeom>
          <a:solidFill>
            <a:srgbClr val="FFDD2D"/>
          </a:solidFill>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ru">
                <a:solidFill>
                  <a:schemeClr val="dk2"/>
                </a:solidFill>
              </a:rPr>
              <a:t>Работа с пулами потоков</a:t>
            </a:r>
            <a:endParaRPr>
              <a:solidFill>
                <a:schemeClr val="dk2"/>
              </a:solidFill>
            </a:endParaRPr>
          </a:p>
        </p:txBody>
      </p:sp>
      <p:sp>
        <p:nvSpPr>
          <p:cNvPr id="304" name="Shape 304"/>
          <p:cNvSpPr txBox="1"/>
          <p:nvPr/>
        </p:nvSpPr>
        <p:spPr>
          <a:xfrm>
            <a:off x="311700" y="2567425"/>
            <a:ext cx="8520600" cy="238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ru" sz="1600"/>
              <a:t>Принцип работы прерывания потока:</a:t>
            </a:r>
            <a:endParaRPr sz="1600"/>
          </a:p>
          <a:p>
            <a:pPr indent="-330200" lvl="0" marL="457200" rtl="0">
              <a:spcBef>
                <a:spcPts val="1000"/>
              </a:spcBef>
              <a:spcAft>
                <a:spcPts val="0"/>
              </a:spcAft>
              <a:buSzPts val="1600"/>
              <a:buChar char="-"/>
            </a:pPr>
            <a:r>
              <a:rPr lang="ru" sz="1600"/>
              <a:t>инициатор вызывает метод interrupt(), который устанавливает флаг isInterrupted()</a:t>
            </a:r>
            <a:endParaRPr sz="1600"/>
          </a:p>
          <a:p>
            <a:pPr indent="-330200" lvl="0" marL="457200" rtl="0">
              <a:spcBef>
                <a:spcPts val="1000"/>
              </a:spcBef>
              <a:spcAft>
                <a:spcPts val="0"/>
              </a:spcAft>
              <a:buSzPts val="1600"/>
              <a:buChar char="-"/>
            </a:pPr>
            <a:r>
              <a:rPr lang="ru" sz="1600"/>
              <a:t>если поток заблокирован (Thread.sleep, Object.wait etc.), он автоматически разблокируется, флаг isInterrupted очищается и кидается InterruptedException</a:t>
            </a:r>
            <a:endParaRPr sz="1600"/>
          </a:p>
          <a:p>
            <a:pPr indent="-330200" lvl="0" marL="457200" rtl="0">
              <a:spcBef>
                <a:spcPts val="1000"/>
              </a:spcBef>
              <a:spcAft>
                <a:spcPts val="0"/>
              </a:spcAft>
              <a:buSzPts val="1600"/>
              <a:buChar char="-"/>
            </a:pPr>
            <a:r>
              <a:rPr lang="ru" sz="1600"/>
              <a:t>если же поток не был заблокирован, то выполняемый код должен сам следить за флагом isInterrupted и, если он установлен, инициировать завершение работы с правильной очисткой ресурсов</a:t>
            </a:r>
            <a:endParaRPr sz="1600"/>
          </a:p>
          <a:p>
            <a:pPr indent="0" lvl="0" marL="0" rtl="0">
              <a:spcBef>
                <a:spcPts val="1000"/>
              </a:spcBef>
              <a:spcAft>
                <a:spcPts val="1000"/>
              </a:spcAft>
              <a:buNone/>
            </a:pPr>
            <a:r>
              <a:t/>
            </a:r>
            <a:endParaRPr sz="1600"/>
          </a:p>
        </p:txBody>
      </p:sp>
      <p:sp>
        <p:nvSpPr>
          <p:cNvPr id="305" name="Shape 305"/>
          <p:cNvSpPr txBox="1"/>
          <p:nvPr/>
        </p:nvSpPr>
        <p:spPr>
          <a:xfrm>
            <a:off x="351000" y="1060125"/>
            <a:ext cx="4939500" cy="1277700"/>
          </a:xfrm>
          <a:prstGeom prst="rect">
            <a:avLst/>
          </a:prstGeom>
          <a:solidFill>
            <a:srgbClr val="FFFFFF"/>
          </a:solidFill>
          <a:ln>
            <a:noFill/>
          </a:ln>
        </p:spPr>
        <p:txBody>
          <a:bodyPr anchorCtr="0" anchor="t" bIns="91425" lIns="91425" spcFirstLastPara="1" rIns="91425" wrap="square" tIns="91425">
            <a:noAutofit/>
          </a:bodyPr>
          <a:lstStyle/>
          <a:p>
            <a:pPr indent="0" lvl="0" marL="0" rtl="0">
              <a:lnSpc>
                <a:spcPct val="110795"/>
              </a:lnSpc>
              <a:spcBef>
                <a:spcPts val="0"/>
              </a:spcBef>
              <a:spcAft>
                <a:spcPts val="0"/>
              </a:spcAft>
              <a:buNone/>
            </a:pPr>
            <a:r>
              <a:rPr b="1" lang="ru" sz="1100">
                <a:solidFill>
                  <a:srgbClr val="000080"/>
                </a:solidFill>
                <a:latin typeface="Consolas"/>
                <a:ea typeface="Consolas"/>
                <a:cs typeface="Consolas"/>
                <a:sym typeface="Consolas"/>
              </a:rPr>
              <a:t>public</a:t>
            </a: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class</a:t>
            </a:r>
            <a:r>
              <a:rPr lang="ru" sz="1100">
                <a:solidFill>
                  <a:srgbClr val="333333"/>
                </a:solidFill>
                <a:latin typeface="Consolas"/>
                <a:ea typeface="Consolas"/>
                <a:cs typeface="Consolas"/>
                <a:sym typeface="Consolas"/>
              </a:rPr>
              <a:t> Thread {</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public</a:t>
            </a: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void</a:t>
            </a:r>
            <a:r>
              <a:rPr lang="ru" sz="1100">
                <a:solidFill>
                  <a:srgbClr val="333333"/>
                </a:solidFill>
                <a:latin typeface="Consolas"/>
                <a:ea typeface="Consolas"/>
                <a:cs typeface="Consolas"/>
                <a:sym typeface="Consolas"/>
              </a:rPr>
              <a:t> interrupt() { ... }</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public</a:t>
            </a: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boolean</a:t>
            </a:r>
            <a:r>
              <a:rPr lang="ru" sz="1100">
                <a:solidFill>
                  <a:srgbClr val="333333"/>
                </a:solidFill>
                <a:latin typeface="Consolas"/>
                <a:ea typeface="Consolas"/>
                <a:cs typeface="Consolas"/>
                <a:sym typeface="Consolas"/>
              </a:rPr>
              <a:t> isInterrupted() { ... }</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public</a:t>
            </a: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static</a:t>
            </a: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boolean</a:t>
            </a:r>
            <a:r>
              <a:rPr lang="ru" sz="1100">
                <a:solidFill>
                  <a:srgbClr val="333333"/>
                </a:solidFill>
                <a:latin typeface="Consolas"/>
                <a:ea typeface="Consolas"/>
                <a:cs typeface="Consolas"/>
                <a:sym typeface="Consolas"/>
              </a:rPr>
              <a:t> interrupted() { ... }</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a:t>
            </a:r>
            <a:endParaRPr sz="1100">
              <a:solidFill>
                <a:srgbClr val="333333"/>
              </a:solidFill>
              <a:latin typeface="Consolas"/>
              <a:ea typeface="Consolas"/>
              <a:cs typeface="Consolas"/>
              <a:sym typeface="Consolas"/>
            </a:endParaRPr>
          </a:p>
        </p:txBody>
      </p:sp>
      <p:pic>
        <p:nvPicPr>
          <p:cNvPr id="306" name="Shape 306"/>
          <p:cNvPicPr preferRelativeResize="0"/>
          <p:nvPr/>
        </p:nvPicPr>
        <p:blipFill>
          <a:blip r:embed="rId3">
            <a:alphaModFix/>
          </a:blip>
          <a:stretch>
            <a:fillRect/>
          </a:stretch>
        </p:blipFill>
        <p:spPr>
          <a:xfrm>
            <a:off x="6129750" y="928595"/>
            <a:ext cx="2702551" cy="17192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3D4E6"/>
        </a:solidFill>
      </p:bgPr>
    </p:bg>
    <p:spTree>
      <p:nvGrpSpPr>
        <p:cNvPr id="310" name="Shape 310"/>
        <p:cNvGrpSpPr/>
        <p:nvPr/>
      </p:nvGrpSpPr>
      <p:grpSpPr>
        <a:xfrm>
          <a:off x="0" y="0"/>
          <a:ext cx="0" cy="0"/>
          <a:chOff x="0" y="0"/>
          <a:chExt cx="0" cy="0"/>
        </a:xfrm>
      </p:grpSpPr>
      <p:sp>
        <p:nvSpPr>
          <p:cNvPr id="311" name="Shape 311"/>
          <p:cNvSpPr txBox="1"/>
          <p:nvPr>
            <p:ph type="title"/>
          </p:nvPr>
        </p:nvSpPr>
        <p:spPr>
          <a:xfrm>
            <a:off x="311700" y="279700"/>
            <a:ext cx="8520600" cy="572700"/>
          </a:xfrm>
          <a:prstGeom prst="rect">
            <a:avLst/>
          </a:prstGeom>
          <a:solidFill>
            <a:srgbClr val="FFDD2D"/>
          </a:solidFill>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ru">
                <a:solidFill>
                  <a:schemeClr val="dk2"/>
                </a:solidFill>
              </a:rPr>
              <a:t>Работа с пулами потоков</a:t>
            </a:r>
            <a:endParaRPr>
              <a:solidFill>
                <a:schemeClr val="dk2"/>
              </a:solidFill>
            </a:endParaRPr>
          </a:p>
        </p:txBody>
      </p:sp>
      <p:sp>
        <p:nvSpPr>
          <p:cNvPr id="312" name="Shape 312"/>
          <p:cNvSpPr txBox="1"/>
          <p:nvPr/>
        </p:nvSpPr>
        <p:spPr>
          <a:xfrm>
            <a:off x="311700" y="967225"/>
            <a:ext cx="8520600" cy="238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ru" sz="1600"/>
              <a:t>Таким образом, если выполняющийся таск поймает прерывание, он должен правильно передать это прерывание выполняющему его потоку (выбросить исключение InterruptedException или установить флаг isInterrupted (если он его случайно очистил).</a:t>
            </a:r>
            <a:endParaRPr sz="1600"/>
          </a:p>
          <a:p>
            <a:pPr indent="0" lvl="0" marL="0" rtl="0">
              <a:spcBef>
                <a:spcPts val="1000"/>
              </a:spcBef>
              <a:spcAft>
                <a:spcPts val="0"/>
              </a:spcAft>
              <a:buNone/>
            </a:pPr>
            <a:r>
              <a:rPr lang="ru" sz="1600"/>
              <a:t>Однако, не все стандартные блокирующиеся методы прерываются:</a:t>
            </a:r>
            <a:endParaRPr sz="1600"/>
          </a:p>
          <a:p>
            <a:pPr indent="-330200" lvl="0" marL="457200" rtl="0">
              <a:spcBef>
                <a:spcPts val="1000"/>
              </a:spcBef>
              <a:spcAft>
                <a:spcPts val="0"/>
              </a:spcAft>
              <a:buSzPts val="1600"/>
              <a:buChar char="-"/>
            </a:pPr>
            <a:r>
              <a:rPr lang="ru" sz="1600"/>
              <a:t>Синхронный IO в java.io: read/write в InputStream/OutputStream</a:t>
            </a:r>
            <a:endParaRPr sz="1600"/>
          </a:p>
          <a:p>
            <a:pPr indent="-330200" lvl="0" marL="457200" rtl="0">
              <a:spcBef>
                <a:spcPts val="0"/>
              </a:spcBef>
              <a:spcAft>
                <a:spcPts val="0"/>
              </a:spcAft>
              <a:buSzPts val="1600"/>
              <a:buChar char="-"/>
            </a:pPr>
            <a:r>
              <a:rPr lang="ru" sz="1600"/>
              <a:t>Intrinsic-блокировки (альтернатива - метод Lock.lockInterruptibly())</a:t>
            </a:r>
            <a:endParaRPr sz="1600"/>
          </a:p>
          <a:p>
            <a:pPr indent="0" lvl="0" marL="0" rtl="0">
              <a:spcBef>
                <a:spcPts val="1000"/>
              </a:spcBef>
              <a:spcAft>
                <a:spcPts val="0"/>
              </a:spcAft>
              <a:buNone/>
            </a:pPr>
            <a:r>
              <a:rPr lang="ru" sz="1600"/>
              <a:t>Также некоторые другие методы бросают собственные специфические исключения.</a:t>
            </a:r>
            <a:endParaRPr sz="1600"/>
          </a:p>
          <a:p>
            <a:pPr indent="0" lvl="0" marL="0" rtl="0">
              <a:spcBef>
                <a:spcPts val="1000"/>
              </a:spcBef>
              <a:spcAft>
                <a:spcPts val="1000"/>
              </a:spcAft>
              <a:buNone/>
            </a:pPr>
            <a:r>
              <a:t/>
            </a:r>
            <a:endParaRPr sz="16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3D4E6"/>
        </a:solidFill>
      </p:bgPr>
    </p:bg>
    <p:spTree>
      <p:nvGrpSpPr>
        <p:cNvPr id="316" name="Shape 316"/>
        <p:cNvGrpSpPr/>
        <p:nvPr/>
      </p:nvGrpSpPr>
      <p:grpSpPr>
        <a:xfrm>
          <a:off x="0" y="0"/>
          <a:ext cx="0" cy="0"/>
          <a:chOff x="0" y="0"/>
          <a:chExt cx="0" cy="0"/>
        </a:xfrm>
      </p:grpSpPr>
      <p:sp>
        <p:nvSpPr>
          <p:cNvPr id="317" name="Shape 317"/>
          <p:cNvSpPr txBox="1"/>
          <p:nvPr>
            <p:ph type="title"/>
          </p:nvPr>
        </p:nvSpPr>
        <p:spPr>
          <a:xfrm>
            <a:off x="311700" y="279700"/>
            <a:ext cx="8520600" cy="572700"/>
          </a:xfrm>
          <a:prstGeom prst="rect">
            <a:avLst/>
          </a:prstGeom>
          <a:solidFill>
            <a:srgbClr val="FFDD2D"/>
          </a:solidFill>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ru">
                <a:solidFill>
                  <a:schemeClr val="dk2"/>
                </a:solidFill>
              </a:rPr>
              <a:t>Работа с пулами потоков</a:t>
            </a:r>
            <a:endParaRPr>
              <a:solidFill>
                <a:schemeClr val="dk2"/>
              </a:solidFill>
            </a:endParaRPr>
          </a:p>
        </p:txBody>
      </p:sp>
      <p:sp>
        <p:nvSpPr>
          <p:cNvPr id="318" name="Shape 318"/>
          <p:cNvSpPr txBox="1"/>
          <p:nvPr/>
        </p:nvSpPr>
        <p:spPr>
          <a:xfrm>
            <a:off x="311700" y="967225"/>
            <a:ext cx="8520600" cy="238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ru" sz="1600"/>
              <a:t>Остановка JVM.</a:t>
            </a:r>
            <a:endParaRPr sz="1600"/>
          </a:p>
          <a:p>
            <a:pPr indent="0" lvl="0" marL="0" rtl="0">
              <a:spcBef>
                <a:spcPts val="1000"/>
              </a:spcBef>
              <a:spcAft>
                <a:spcPts val="0"/>
              </a:spcAft>
              <a:buNone/>
            </a:pPr>
            <a:r>
              <a:rPr lang="ru" sz="1600"/>
              <a:t>JVM останавливается </a:t>
            </a:r>
            <a:r>
              <a:rPr lang="ru" sz="1600">
                <a:solidFill>
                  <a:schemeClr val="dk1"/>
                </a:solidFill>
              </a:rPr>
              <a:t>штатно </a:t>
            </a:r>
            <a:r>
              <a:rPr lang="ru" sz="1600"/>
              <a:t>в случаях, если:</a:t>
            </a:r>
            <a:endParaRPr sz="1600"/>
          </a:p>
          <a:p>
            <a:pPr indent="-330200" lvl="0" marL="457200" rtl="0">
              <a:spcBef>
                <a:spcPts val="1000"/>
              </a:spcBef>
              <a:spcAft>
                <a:spcPts val="0"/>
              </a:spcAft>
              <a:buSzPts val="1600"/>
              <a:buChar char="-"/>
            </a:pPr>
            <a:r>
              <a:rPr lang="ru" sz="1600"/>
              <a:t>все не-daemon потоки завершили свою работу</a:t>
            </a:r>
            <a:endParaRPr sz="1600"/>
          </a:p>
          <a:p>
            <a:pPr indent="-330200" lvl="0" marL="457200" rtl="0">
              <a:spcBef>
                <a:spcPts val="0"/>
              </a:spcBef>
              <a:spcAft>
                <a:spcPts val="0"/>
              </a:spcAft>
              <a:buSzPts val="1600"/>
              <a:buChar char="-"/>
            </a:pPr>
            <a:r>
              <a:rPr lang="ru" sz="1600"/>
              <a:t>был вызван System.exit() или Runtime.exit()</a:t>
            </a:r>
            <a:endParaRPr sz="1600"/>
          </a:p>
          <a:p>
            <a:pPr indent="-330200" lvl="0" marL="457200" rtl="0">
              <a:spcBef>
                <a:spcPts val="0"/>
              </a:spcBef>
              <a:spcAft>
                <a:spcPts val="0"/>
              </a:spcAft>
              <a:buSzPts val="1600"/>
              <a:buChar char="-"/>
            </a:pPr>
            <a:r>
              <a:rPr lang="ru" sz="1600"/>
              <a:t>был получен сигнал SIGINT (Ctrl+C)</a:t>
            </a:r>
            <a:endParaRPr sz="1600"/>
          </a:p>
          <a:p>
            <a:pPr indent="0" lvl="0" marL="0" rtl="0">
              <a:spcBef>
                <a:spcPts val="1000"/>
              </a:spcBef>
              <a:spcAft>
                <a:spcPts val="0"/>
              </a:spcAft>
              <a:buNone/>
            </a:pPr>
            <a:r>
              <a:rPr lang="ru" sz="1600"/>
              <a:t>JVM останавливается экстренно в случаях, если:</a:t>
            </a:r>
            <a:endParaRPr sz="1600"/>
          </a:p>
          <a:p>
            <a:pPr indent="-330200" lvl="0" marL="457200" rtl="0">
              <a:spcBef>
                <a:spcPts val="1000"/>
              </a:spcBef>
              <a:spcAft>
                <a:spcPts val="0"/>
              </a:spcAft>
              <a:buSzPts val="1600"/>
              <a:buChar char="-"/>
            </a:pPr>
            <a:r>
              <a:rPr lang="ru" sz="1600"/>
              <a:t>был вызван Runtime.halt()</a:t>
            </a:r>
            <a:endParaRPr sz="1600"/>
          </a:p>
          <a:p>
            <a:pPr indent="-330200" lvl="0" marL="457200" rtl="0">
              <a:spcBef>
                <a:spcPts val="0"/>
              </a:spcBef>
              <a:spcAft>
                <a:spcPts val="0"/>
              </a:spcAft>
              <a:buSzPts val="1600"/>
              <a:buChar char="-"/>
            </a:pPr>
            <a:r>
              <a:rPr lang="ru" sz="1600"/>
              <a:t>был получен сигнал SIGKILL</a:t>
            </a:r>
            <a:endParaRPr sz="16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3D4E6"/>
        </a:solidFill>
      </p:bgPr>
    </p:bg>
    <p:spTree>
      <p:nvGrpSpPr>
        <p:cNvPr id="322" name="Shape 322"/>
        <p:cNvGrpSpPr/>
        <p:nvPr/>
      </p:nvGrpSpPr>
      <p:grpSpPr>
        <a:xfrm>
          <a:off x="0" y="0"/>
          <a:ext cx="0" cy="0"/>
          <a:chOff x="0" y="0"/>
          <a:chExt cx="0" cy="0"/>
        </a:xfrm>
      </p:grpSpPr>
      <p:sp>
        <p:nvSpPr>
          <p:cNvPr id="323" name="Shape 323"/>
          <p:cNvSpPr txBox="1"/>
          <p:nvPr>
            <p:ph type="title"/>
          </p:nvPr>
        </p:nvSpPr>
        <p:spPr>
          <a:xfrm>
            <a:off x="311700" y="279700"/>
            <a:ext cx="8520600" cy="572700"/>
          </a:xfrm>
          <a:prstGeom prst="rect">
            <a:avLst/>
          </a:prstGeom>
          <a:solidFill>
            <a:srgbClr val="FFDD2D"/>
          </a:solidFill>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ru">
                <a:solidFill>
                  <a:schemeClr val="dk2"/>
                </a:solidFill>
              </a:rPr>
              <a:t>Работа с пулами потоков</a:t>
            </a:r>
            <a:endParaRPr>
              <a:solidFill>
                <a:schemeClr val="dk2"/>
              </a:solidFill>
            </a:endParaRPr>
          </a:p>
        </p:txBody>
      </p:sp>
      <p:sp>
        <p:nvSpPr>
          <p:cNvPr id="324" name="Shape 324"/>
          <p:cNvSpPr txBox="1"/>
          <p:nvPr/>
        </p:nvSpPr>
        <p:spPr>
          <a:xfrm>
            <a:off x="311700" y="967225"/>
            <a:ext cx="8520600" cy="3854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ru" sz="1600"/>
              <a:t>При штатной остановке:</a:t>
            </a:r>
            <a:endParaRPr sz="1600"/>
          </a:p>
          <a:p>
            <a:pPr indent="-330200" lvl="0" marL="457200" rtl="0">
              <a:spcBef>
                <a:spcPts val="1000"/>
              </a:spcBef>
              <a:spcAft>
                <a:spcPts val="0"/>
              </a:spcAft>
              <a:buSzPts val="1600"/>
              <a:buAutoNum type="arabicPeriod"/>
            </a:pPr>
            <a:r>
              <a:rPr lang="ru" sz="1600"/>
              <a:t>Запускаются все хуки, зарегистрированные вызовом Runtime.addShutdownHook()</a:t>
            </a:r>
            <a:endParaRPr sz="1600"/>
          </a:p>
          <a:p>
            <a:pPr indent="-330200" lvl="1" marL="914400" rtl="0">
              <a:spcBef>
                <a:spcPts val="1000"/>
              </a:spcBef>
              <a:spcAft>
                <a:spcPts val="0"/>
              </a:spcAft>
              <a:buSzPts val="1600"/>
              <a:buChar char="-"/>
            </a:pPr>
            <a:r>
              <a:rPr lang="ru" sz="1600"/>
              <a:t>хуки запускаются в отдельных тредах, их порядок выполнения не определен</a:t>
            </a:r>
            <a:endParaRPr sz="1600"/>
          </a:p>
          <a:p>
            <a:pPr indent="-330200" lvl="1" marL="914400" rtl="0">
              <a:spcBef>
                <a:spcPts val="1000"/>
              </a:spcBef>
              <a:spcAft>
                <a:spcPts val="0"/>
              </a:spcAft>
              <a:buSzPts val="1600"/>
              <a:buChar char="-"/>
            </a:pPr>
            <a:r>
              <a:rPr lang="ru" sz="1600"/>
              <a:t>если необходимо учесть порядок завершения, лучше это делать в одном хуке</a:t>
            </a:r>
            <a:endParaRPr sz="1600"/>
          </a:p>
          <a:p>
            <a:pPr indent="-330200" lvl="1" marL="914400" rtl="0">
              <a:spcBef>
                <a:spcPts val="1000"/>
              </a:spcBef>
              <a:spcAft>
                <a:spcPts val="0"/>
              </a:spcAft>
              <a:buSzPts val="1600"/>
              <a:buChar char="-"/>
            </a:pPr>
            <a:r>
              <a:rPr lang="ru" sz="1600"/>
              <a:t>необходима предельная осторожность: нет никаких гарантий относительно состояния любого сервиса, он может быть как рабочим, так и завершенным</a:t>
            </a:r>
            <a:endParaRPr sz="1600"/>
          </a:p>
          <a:p>
            <a:pPr indent="-330200" lvl="0" marL="457200" rtl="0">
              <a:spcBef>
                <a:spcPts val="1000"/>
              </a:spcBef>
              <a:spcAft>
                <a:spcPts val="0"/>
              </a:spcAft>
              <a:buSzPts val="1600"/>
              <a:buAutoNum type="arabicPeriod"/>
            </a:pPr>
            <a:r>
              <a:rPr lang="ru" sz="1600"/>
              <a:t>После выполнения хуков JVM останавливается; если остались незавершенные не-daemon-потоки, они просто завершаются.</a:t>
            </a:r>
            <a:endParaRPr sz="1600"/>
          </a:p>
          <a:p>
            <a:pPr indent="-330200" lvl="0" marL="457200" rtl="0">
              <a:spcBef>
                <a:spcPts val="1000"/>
              </a:spcBef>
              <a:spcAft>
                <a:spcPts val="1000"/>
              </a:spcAft>
              <a:buSzPts val="1600"/>
              <a:buAutoNum type="arabicPeriod"/>
            </a:pPr>
            <a:r>
              <a:rPr lang="ru" sz="1600"/>
              <a:t>Daemon-потоки так же просто завершаются, без вызова finally-блоков и разворачивания стека =&gt; они подходят только для служебных </a:t>
            </a:r>
            <a:r>
              <a:rPr lang="ru" sz="1600"/>
              <a:t>задач, выполняемых в оперативной памяти.</a:t>
            </a:r>
            <a:endParaRPr sz="16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3D4E6"/>
        </a:solidFill>
      </p:bgPr>
    </p:bg>
    <p:spTree>
      <p:nvGrpSpPr>
        <p:cNvPr id="328" name="Shape 328"/>
        <p:cNvGrpSpPr/>
        <p:nvPr/>
      </p:nvGrpSpPr>
      <p:grpSpPr>
        <a:xfrm>
          <a:off x="0" y="0"/>
          <a:ext cx="0" cy="0"/>
          <a:chOff x="0" y="0"/>
          <a:chExt cx="0" cy="0"/>
        </a:xfrm>
      </p:grpSpPr>
      <p:sp>
        <p:nvSpPr>
          <p:cNvPr id="329" name="Shape 329"/>
          <p:cNvSpPr txBox="1"/>
          <p:nvPr>
            <p:ph type="title"/>
          </p:nvPr>
        </p:nvSpPr>
        <p:spPr>
          <a:xfrm>
            <a:off x="311700" y="279700"/>
            <a:ext cx="8520600" cy="572700"/>
          </a:xfrm>
          <a:prstGeom prst="rect">
            <a:avLst/>
          </a:prstGeom>
          <a:solidFill>
            <a:srgbClr val="FFDD2D"/>
          </a:solidFill>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ru">
                <a:solidFill>
                  <a:schemeClr val="dk2"/>
                </a:solidFill>
              </a:rPr>
              <a:t>Подводные камни при работе с пулами потоков</a:t>
            </a:r>
            <a:endParaRPr>
              <a:solidFill>
                <a:schemeClr val="dk2"/>
              </a:solidFill>
            </a:endParaRPr>
          </a:p>
        </p:txBody>
      </p:sp>
      <p:sp>
        <p:nvSpPr>
          <p:cNvPr id="330" name="Shape 330"/>
          <p:cNvSpPr txBox="1"/>
          <p:nvPr/>
        </p:nvSpPr>
        <p:spPr>
          <a:xfrm>
            <a:off x="311700" y="967225"/>
            <a:ext cx="5862600" cy="3854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ru" sz="1600"/>
              <a:t>Необходимо помнить о следующих возможных проблемах:</a:t>
            </a:r>
            <a:endParaRPr sz="1600"/>
          </a:p>
          <a:p>
            <a:pPr indent="-330200" lvl="0" marL="457200" rtl="0">
              <a:spcBef>
                <a:spcPts val="1000"/>
              </a:spcBef>
              <a:spcAft>
                <a:spcPts val="0"/>
              </a:spcAft>
              <a:buSzPts val="1600"/>
              <a:buChar char="●"/>
            </a:pPr>
            <a:r>
              <a:rPr lang="ru" sz="1600"/>
              <a:t>Неявная зависимость между тасками</a:t>
            </a:r>
            <a:endParaRPr sz="1600"/>
          </a:p>
          <a:p>
            <a:pPr indent="-330200" lvl="1" marL="914400" rtl="0">
              <a:spcBef>
                <a:spcPts val="1000"/>
              </a:spcBef>
              <a:spcAft>
                <a:spcPts val="0"/>
              </a:spcAft>
              <a:buSzPts val="1600"/>
              <a:buChar char="○"/>
            </a:pPr>
            <a:r>
              <a:rPr lang="ru" sz="1600"/>
              <a:t>Thread Starvation Deadlock</a:t>
            </a:r>
            <a:endParaRPr sz="1600"/>
          </a:p>
          <a:p>
            <a:pPr indent="-330200" lvl="0" marL="457200" rtl="0">
              <a:spcBef>
                <a:spcPts val="1000"/>
              </a:spcBef>
              <a:spcAft>
                <a:spcPts val="0"/>
              </a:spcAft>
              <a:buSzPts val="1600"/>
              <a:buChar char="●"/>
            </a:pPr>
            <a:r>
              <a:rPr lang="ru" sz="1600"/>
              <a:t>Недостаточная потокобезопасность тасков, не проявляющаяся на однопоточных пулах</a:t>
            </a:r>
            <a:endParaRPr sz="1600"/>
          </a:p>
          <a:p>
            <a:pPr indent="-330200" lvl="0" marL="457200" rtl="0">
              <a:spcBef>
                <a:spcPts val="1000"/>
              </a:spcBef>
              <a:spcAft>
                <a:spcPts val="0"/>
              </a:spcAft>
              <a:buSzPts val="1600"/>
              <a:buChar char="●"/>
            </a:pPr>
            <a:r>
              <a:rPr lang="ru" sz="1600"/>
              <a:t>Чувствительность к времени выполнения</a:t>
            </a:r>
            <a:endParaRPr sz="1600"/>
          </a:p>
          <a:p>
            <a:pPr indent="-330200" lvl="0" marL="457200" rtl="0">
              <a:spcBef>
                <a:spcPts val="1000"/>
              </a:spcBef>
              <a:spcAft>
                <a:spcPts val="1000"/>
              </a:spcAft>
              <a:buSzPts val="1600"/>
              <a:buChar char="●"/>
            </a:pPr>
            <a:r>
              <a:rPr lang="ru" sz="1600"/>
              <a:t>Чрезмерное использование ThreadLocal-переменных, передача в них состояния между тасками</a:t>
            </a:r>
            <a:endParaRPr sz="1600"/>
          </a:p>
        </p:txBody>
      </p:sp>
      <p:pic>
        <p:nvPicPr>
          <p:cNvPr id="331" name="Shape 331"/>
          <p:cNvPicPr preferRelativeResize="0"/>
          <p:nvPr/>
        </p:nvPicPr>
        <p:blipFill>
          <a:blip r:embed="rId3">
            <a:alphaModFix/>
          </a:blip>
          <a:stretch>
            <a:fillRect/>
          </a:stretch>
        </p:blipFill>
        <p:spPr>
          <a:xfrm>
            <a:off x="6255047" y="1080850"/>
            <a:ext cx="2577251" cy="222645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3D4E6"/>
        </a:solidFill>
      </p:bgPr>
    </p:bg>
    <p:spTree>
      <p:nvGrpSpPr>
        <p:cNvPr id="335" name="Shape 335"/>
        <p:cNvGrpSpPr/>
        <p:nvPr/>
      </p:nvGrpSpPr>
      <p:grpSpPr>
        <a:xfrm>
          <a:off x="0" y="0"/>
          <a:ext cx="0" cy="0"/>
          <a:chOff x="0" y="0"/>
          <a:chExt cx="0" cy="0"/>
        </a:xfrm>
      </p:grpSpPr>
      <p:sp>
        <p:nvSpPr>
          <p:cNvPr id="336" name="Shape 336"/>
          <p:cNvSpPr txBox="1"/>
          <p:nvPr>
            <p:ph type="title"/>
          </p:nvPr>
        </p:nvSpPr>
        <p:spPr>
          <a:xfrm>
            <a:off x="311700" y="279700"/>
            <a:ext cx="8520600" cy="572700"/>
          </a:xfrm>
          <a:prstGeom prst="rect">
            <a:avLst/>
          </a:prstGeom>
          <a:solidFill>
            <a:srgbClr val="FFDD2D"/>
          </a:solidFill>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ru">
                <a:solidFill>
                  <a:schemeClr val="dk2"/>
                </a:solidFill>
              </a:rPr>
              <a:t>Подводные камни при работе с пулами потоков</a:t>
            </a:r>
            <a:endParaRPr>
              <a:solidFill>
                <a:schemeClr val="dk2"/>
              </a:solidFill>
            </a:endParaRPr>
          </a:p>
        </p:txBody>
      </p:sp>
      <p:sp>
        <p:nvSpPr>
          <p:cNvPr id="337" name="Shape 337"/>
          <p:cNvSpPr txBox="1"/>
          <p:nvPr/>
        </p:nvSpPr>
        <p:spPr>
          <a:xfrm>
            <a:off x="311700" y="967225"/>
            <a:ext cx="8520600" cy="3854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ru" sz="1600"/>
              <a:t>Thread Starvation Deadlock </a:t>
            </a:r>
            <a:r>
              <a:rPr lang="ru" sz="1600"/>
              <a:t>- блокировка, возникающая в случае, если таска А ожидает результата выполнения таски Б, в то время как таска Б не может начать выполняться из-за переполненного пула.</a:t>
            </a:r>
            <a:endParaRPr sz="1600"/>
          </a:p>
          <a:p>
            <a:pPr indent="0" lvl="0" marL="0" rtl="0">
              <a:spcBef>
                <a:spcPts val="1000"/>
              </a:spcBef>
              <a:spcAft>
                <a:spcPts val="0"/>
              </a:spcAft>
              <a:buNone/>
            </a:pPr>
            <a:r>
              <a:rPr lang="ru" sz="1600"/>
              <a:t>Такой же отдельным подвидом такой блокировки является блокировка из-за ожидания освобождения других ресурсов, например пула БД (размер которого может быть сильно меньше размера первого пула).</a:t>
            </a:r>
            <a:endParaRPr sz="1600"/>
          </a:p>
          <a:p>
            <a:pPr indent="0" lvl="0" marL="0" rtl="0">
              <a:spcBef>
                <a:spcPts val="1000"/>
              </a:spcBef>
              <a:spcAft>
                <a:spcPts val="1000"/>
              </a:spcAft>
              <a:buNone/>
            </a:pPr>
            <a:r>
              <a:rPr b="1" lang="ru" sz="1600"/>
              <a:t>Долго выполняющиеся таски</a:t>
            </a:r>
            <a:r>
              <a:rPr lang="ru" sz="1600"/>
              <a:t> (особенно если они часто блокируются на внешних ресурсах) могут создать проблему отзывчивости пула потоков и сильно затормозить его производительность. В таких случаях рекомендуется блокироваться с таймаутом и в случае его срабатывания освобождать поток для других тасков.</a:t>
            </a:r>
            <a:endParaRPr sz="16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3D4E6"/>
        </a:solidFill>
      </p:bgPr>
    </p:bg>
    <p:spTree>
      <p:nvGrpSpPr>
        <p:cNvPr id="341" name="Shape 341"/>
        <p:cNvGrpSpPr/>
        <p:nvPr/>
      </p:nvGrpSpPr>
      <p:grpSpPr>
        <a:xfrm>
          <a:off x="0" y="0"/>
          <a:ext cx="0" cy="0"/>
          <a:chOff x="0" y="0"/>
          <a:chExt cx="0" cy="0"/>
        </a:xfrm>
      </p:grpSpPr>
      <p:sp>
        <p:nvSpPr>
          <p:cNvPr id="342" name="Shape 342"/>
          <p:cNvSpPr txBox="1"/>
          <p:nvPr>
            <p:ph type="title"/>
          </p:nvPr>
        </p:nvSpPr>
        <p:spPr>
          <a:xfrm>
            <a:off x="311700" y="279700"/>
            <a:ext cx="8520600" cy="572700"/>
          </a:xfrm>
          <a:prstGeom prst="rect">
            <a:avLst/>
          </a:prstGeom>
          <a:solidFill>
            <a:srgbClr val="FFDD2D"/>
          </a:solidFill>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ru">
                <a:solidFill>
                  <a:schemeClr val="dk2"/>
                </a:solidFill>
              </a:rPr>
              <a:t>Подводные камни при работе с пулами потоков</a:t>
            </a:r>
            <a:endParaRPr>
              <a:solidFill>
                <a:schemeClr val="dk2"/>
              </a:solidFill>
            </a:endParaRPr>
          </a:p>
        </p:txBody>
      </p:sp>
      <p:sp>
        <p:nvSpPr>
          <p:cNvPr id="343" name="Shape 343"/>
          <p:cNvSpPr txBox="1"/>
          <p:nvPr/>
        </p:nvSpPr>
        <p:spPr>
          <a:xfrm>
            <a:off x="311700" y="967225"/>
            <a:ext cx="8520600" cy="3854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ru" sz="1600"/>
              <a:t>Оптимальный размер пула </a:t>
            </a:r>
            <a:r>
              <a:rPr lang="ru" sz="1600"/>
              <a:t>зависит как от выполняемых задач, так и от свойств системы, в которой они выполняются:</a:t>
            </a:r>
            <a:endParaRPr sz="1600"/>
          </a:p>
          <a:p>
            <a:pPr indent="-330200" lvl="0" marL="457200" rtl="0">
              <a:spcBef>
                <a:spcPts val="1000"/>
              </a:spcBef>
              <a:spcAft>
                <a:spcPts val="0"/>
              </a:spcAft>
              <a:buSzPts val="1600"/>
              <a:buChar char="-"/>
            </a:pPr>
            <a:r>
              <a:rPr lang="ru" sz="1600"/>
              <a:t>Для вычислительно-сложных задач (нужно много CPU) рекомендуется брать (Number_of_CPU +1) потоков</a:t>
            </a:r>
            <a:endParaRPr sz="1600"/>
          </a:p>
          <a:p>
            <a:pPr indent="-330200" lvl="0" marL="457200" rtl="0">
              <a:spcBef>
                <a:spcPts val="1000"/>
              </a:spcBef>
              <a:spcAft>
                <a:spcPts val="0"/>
              </a:spcAft>
              <a:buSzPts val="1600"/>
              <a:buChar char="-"/>
            </a:pPr>
            <a:r>
              <a:rPr lang="ru" sz="1600"/>
              <a:t>Для задач с ограниченным I/O можно рассчитать количество потоков как: Number_of_CPU * CPU_Utilization * (1 + Wait_Time / Compute_Time)</a:t>
            </a:r>
            <a:endParaRPr sz="1600"/>
          </a:p>
          <a:p>
            <a:pPr indent="-330200" lvl="0" marL="457200" rtl="0">
              <a:spcBef>
                <a:spcPts val="1000"/>
              </a:spcBef>
              <a:spcAft>
                <a:spcPts val="0"/>
              </a:spcAft>
              <a:buSzPts val="1600"/>
              <a:buChar char="-"/>
            </a:pPr>
            <a:r>
              <a:rPr lang="ru" sz="1600"/>
              <a:t>При ограниченном ресурсе количество потоков можно рассчитать как:</a:t>
            </a:r>
            <a:br>
              <a:rPr lang="ru" sz="1600"/>
            </a:br>
            <a:r>
              <a:rPr lang="ru" sz="1600"/>
              <a:t>Total_Available_Resources / Resources_per_Task</a:t>
            </a:r>
            <a:endParaRPr sz="1600"/>
          </a:p>
          <a:p>
            <a:pPr indent="-330200" lvl="0" marL="457200" rtl="0">
              <a:spcBef>
                <a:spcPts val="1000"/>
              </a:spcBef>
              <a:spcAft>
                <a:spcPts val="1000"/>
              </a:spcAft>
              <a:buSzPts val="1600"/>
              <a:buChar char="-"/>
            </a:pPr>
            <a:r>
              <a:rPr lang="ru" sz="1600"/>
              <a:t>Если таски используют другие пулы потоков, то размеры пулов взаимозависимы</a:t>
            </a:r>
            <a:endParaRPr sz="16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3D4E6"/>
        </a:solidFill>
      </p:bgPr>
    </p:bg>
    <p:spTree>
      <p:nvGrpSpPr>
        <p:cNvPr id="347" name="Shape 347"/>
        <p:cNvGrpSpPr/>
        <p:nvPr/>
      </p:nvGrpSpPr>
      <p:grpSpPr>
        <a:xfrm>
          <a:off x="0" y="0"/>
          <a:ext cx="0" cy="0"/>
          <a:chOff x="0" y="0"/>
          <a:chExt cx="0" cy="0"/>
        </a:xfrm>
      </p:grpSpPr>
      <p:sp>
        <p:nvSpPr>
          <p:cNvPr id="348" name="Shape 348"/>
          <p:cNvSpPr txBox="1"/>
          <p:nvPr>
            <p:ph type="title"/>
          </p:nvPr>
        </p:nvSpPr>
        <p:spPr>
          <a:xfrm>
            <a:off x="311700" y="279700"/>
            <a:ext cx="8520600" cy="572700"/>
          </a:xfrm>
          <a:prstGeom prst="rect">
            <a:avLst/>
          </a:prstGeom>
          <a:solidFill>
            <a:srgbClr val="FFDD2D"/>
          </a:solidFill>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ru">
                <a:solidFill>
                  <a:schemeClr val="dk2"/>
                </a:solidFill>
              </a:rPr>
              <a:t>Подводные камни при работе с пулами потоков</a:t>
            </a:r>
            <a:endParaRPr>
              <a:solidFill>
                <a:schemeClr val="dk2"/>
              </a:solidFill>
            </a:endParaRPr>
          </a:p>
        </p:txBody>
      </p:sp>
      <p:sp>
        <p:nvSpPr>
          <p:cNvPr id="349" name="Shape 349"/>
          <p:cNvSpPr txBox="1"/>
          <p:nvPr/>
        </p:nvSpPr>
        <p:spPr>
          <a:xfrm>
            <a:off x="311700" y="967225"/>
            <a:ext cx="8520600" cy="3854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ru" sz="1600"/>
              <a:t>Конфигурация пулов потоков.</a:t>
            </a:r>
            <a:endParaRPr b="1" sz="1600"/>
          </a:p>
          <a:p>
            <a:pPr indent="0" lvl="0" marL="0" rtl="0">
              <a:spcBef>
                <a:spcPts val="1000"/>
              </a:spcBef>
              <a:spcAft>
                <a:spcPts val="0"/>
              </a:spcAft>
              <a:buNone/>
            </a:pPr>
            <a:r>
              <a:rPr lang="ru" sz="1600"/>
              <a:t>Пулы потоков имеют следующие основные параметры:</a:t>
            </a:r>
            <a:endParaRPr sz="1600"/>
          </a:p>
          <a:p>
            <a:pPr indent="-330200" lvl="0" marL="457200" rtl="0">
              <a:spcBef>
                <a:spcPts val="1000"/>
              </a:spcBef>
              <a:spcAft>
                <a:spcPts val="0"/>
              </a:spcAft>
              <a:buSzPts val="1600"/>
              <a:buChar char="-"/>
            </a:pPr>
            <a:r>
              <a:rPr lang="ru" sz="1600"/>
              <a:t>corePoolSize - целевой размер пула</a:t>
            </a:r>
            <a:endParaRPr sz="1600"/>
          </a:p>
          <a:p>
            <a:pPr indent="-330200" lvl="0" marL="457200" rtl="0">
              <a:spcBef>
                <a:spcPts val="0"/>
              </a:spcBef>
              <a:spcAft>
                <a:spcPts val="0"/>
              </a:spcAft>
              <a:buSzPts val="1600"/>
              <a:buChar char="-"/>
            </a:pPr>
            <a:r>
              <a:rPr lang="ru" sz="1600"/>
              <a:t>maximumPoolSize - максимальное число активных потоков</a:t>
            </a:r>
            <a:endParaRPr sz="1600"/>
          </a:p>
          <a:p>
            <a:pPr indent="-330200" lvl="0" marL="457200" rtl="0">
              <a:spcBef>
                <a:spcPts val="0"/>
              </a:spcBef>
              <a:spcAft>
                <a:spcPts val="0"/>
              </a:spcAft>
              <a:buSzPts val="1600"/>
              <a:buChar char="-"/>
            </a:pPr>
            <a:r>
              <a:rPr lang="ru" sz="1600"/>
              <a:t>keepAliveTime - ограничение длительности бездействия потока до его остановки</a:t>
            </a:r>
            <a:endParaRPr sz="1600"/>
          </a:p>
          <a:p>
            <a:pPr indent="0" lvl="0" marL="0" rtl="0">
              <a:spcBef>
                <a:spcPts val="1000"/>
              </a:spcBef>
              <a:spcAft>
                <a:spcPts val="0"/>
              </a:spcAft>
              <a:buNone/>
            </a:pPr>
            <a:r>
              <a:rPr lang="ru" sz="1600"/>
              <a:t>Несколько важных моментов:</a:t>
            </a:r>
            <a:endParaRPr sz="1600"/>
          </a:p>
          <a:p>
            <a:pPr indent="-330200" lvl="0" marL="457200" rtl="0">
              <a:spcBef>
                <a:spcPts val="1000"/>
              </a:spcBef>
              <a:spcAft>
                <a:spcPts val="0"/>
              </a:spcAft>
              <a:buSzPts val="1600"/>
              <a:buChar char="-"/>
            </a:pPr>
            <a:r>
              <a:rPr lang="ru" sz="1600"/>
              <a:t>изначально пулы пусты, потоки создаются только после первого таска </a:t>
            </a:r>
            <a:br>
              <a:rPr lang="ru" sz="1600"/>
            </a:br>
            <a:r>
              <a:rPr lang="ru" sz="1600"/>
              <a:t>(если не задан принудительный старт)</a:t>
            </a:r>
            <a:endParaRPr sz="1600"/>
          </a:p>
          <a:p>
            <a:pPr indent="-330200" lvl="0" marL="457200" rtl="0">
              <a:spcBef>
                <a:spcPts val="0"/>
              </a:spcBef>
              <a:spcAft>
                <a:spcPts val="0"/>
              </a:spcAft>
              <a:buSzPts val="1600"/>
              <a:buChar char="-"/>
            </a:pPr>
            <a:r>
              <a:rPr lang="ru" sz="1600"/>
              <a:t>если у очереди тасков задан размер, то потоки сверх </a:t>
            </a:r>
            <a:r>
              <a:rPr lang="ru" sz="1600">
                <a:solidFill>
                  <a:schemeClr val="dk1"/>
                </a:solidFill>
              </a:rPr>
              <a:t>corePoolSize создаются только в случае, когда очередь тасков переполнена</a:t>
            </a:r>
            <a:endParaRPr sz="1600">
              <a:solidFill>
                <a:schemeClr val="dk1"/>
              </a:solidFill>
            </a:endParaRPr>
          </a:p>
          <a:p>
            <a:pPr indent="-330200" lvl="0" marL="457200" rtl="0">
              <a:spcBef>
                <a:spcPts val="0"/>
              </a:spcBef>
              <a:spcAft>
                <a:spcPts val="0"/>
              </a:spcAft>
              <a:buClr>
                <a:schemeClr val="dk1"/>
              </a:buClr>
              <a:buSzPts val="1600"/>
              <a:buChar char="-"/>
            </a:pPr>
            <a:r>
              <a:rPr lang="ru" sz="1600">
                <a:solidFill>
                  <a:schemeClr val="dk1"/>
                </a:solidFill>
              </a:rPr>
              <a:t>при переполнении очереди и потоков в дело вступает RejectedExecutionHandler, возможные имплементации: AbortPolicy, CallerRunsPolicy, DiscardPolicy, DiscardOldestPolicy.</a:t>
            </a:r>
            <a:endParaRPr sz="1600">
              <a:solidFill>
                <a:schemeClr val="dk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3D4E6"/>
        </a:solidFill>
      </p:bgPr>
    </p:bg>
    <p:spTree>
      <p:nvGrpSpPr>
        <p:cNvPr id="353" name="Shape 353"/>
        <p:cNvGrpSpPr/>
        <p:nvPr/>
      </p:nvGrpSpPr>
      <p:grpSpPr>
        <a:xfrm>
          <a:off x="0" y="0"/>
          <a:ext cx="0" cy="0"/>
          <a:chOff x="0" y="0"/>
          <a:chExt cx="0" cy="0"/>
        </a:xfrm>
      </p:grpSpPr>
      <p:sp>
        <p:nvSpPr>
          <p:cNvPr id="354" name="Shape 354"/>
          <p:cNvSpPr txBox="1"/>
          <p:nvPr>
            <p:ph type="title"/>
          </p:nvPr>
        </p:nvSpPr>
        <p:spPr>
          <a:xfrm>
            <a:off x="311700" y="279700"/>
            <a:ext cx="8520600" cy="572700"/>
          </a:xfrm>
          <a:prstGeom prst="rect">
            <a:avLst/>
          </a:prstGeom>
          <a:solidFill>
            <a:srgbClr val="FFDD2D"/>
          </a:solidFill>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ru">
                <a:solidFill>
                  <a:schemeClr val="dk2"/>
                </a:solidFill>
              </a:rPr>
              <a:t>Неблокирующая синхронизация</a:t>
            </a:r>
            <a:endParaRPr>
              <a:solidFill>
                <a:schemeClr val="dk2"/>
              </a:solidFill>
            </a:endParaRPr>
          </a:p>
        </p:txBody>
      </p:sp>
      <p:sp>
        <p:nvSpPr>
          <p:cNvPr id="355" name="Shape 355"/>
          <p:cNvSpPr txBox="1"/>
          <p:nvPr/>
        </p:nvSpPr>
        <p:spPr>
          <a:xfrm>
            <a:off x="311700" y="967225"/>
            <a:ext cx="8520600" cy="3854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ru" sz="1600"/>
              <a:t>Проблемы с традиционными блокировками: </a:t>
            </a:r>
            <a:br>
              <a:rPr lang="ru" sz="1600"/>
            </a:br>
            <a:r>
              <a:rPr lang="ru" sz="1600"/>
              <a:t>приостановка выполнения потока и, как минимум, </a:t>
            </a:r>
            <a:br>
              <a:rPr lang="ru" sz="1600"/>
            </a:br>
            <a:r>
              <a:rPr lang="ru" sz="1600"/>
              <a:t>двойная смена контекста.</a:t>
            </a:r>
            <a:endParaRPr sz="1600"/>
          </a:p>
          <a:p>
            <a:pPr indent="0" lvl="0" marL="0" rtl="0">
              <a:spcBef>
                <a:spcPts val="1000"/>
              </a:spcBef>
              <a:spcAft>
                <a:spcPts val="0"/>
              </a:spcAft>
              <a:buNone/>
            </a:pPr>
            <a:r>
              <a:rPr lang="ru" sz="1600"/>
              <a:t>Однако, если нам не нужно иметь длинную </a:t>
            </a:r>
            <a:br>
              <a:rPr lang="ru" sz="1600"/>
            </a:br>
            <a:r>
              <a:rPr lang="ru" sz="1600"/>
              <a:t>критическую секцию, а достаточно всего лишь </a:t>
            </a:r>
            <a:br>
              <a:rPr lang="ru" sz="1600"/>
            </a:br>
            <a:r>
              <a:rPr lang="ru" sz="1600"/>
              <a:t>надежно менять одно единственное значение, </a:t>
            </a:r>
            <a:br>
              <a:rPr lang="ru" sz="1600"/>
            </a:br>
            <a:r>
              <a:rPr lang="ru" sz="1600"/>
              <a:t>на помощь приходят атомики - переменные </a:t>
            </a:r>
            <a:br>
              <a:rPr lang="ru" sz="1600"/>
            </a:br>
            <a:r>
              <a:rPr lang="ru" sz="1600"/>
              <a:t>с атомарными операциями (а значит - </a:t>
            </a:r>
            <a:br>
              <a:rPr lang="ru" sz="1600"/>
            </a:br>
            <a:r>
              <a:rPr lang="ru" sz="1600"/>
              <a:t>потокобезопасными).</a:t>
            </a:r>
            <a:endParaRPr sz="1600"/>
          </a:p>
          <a:p>
            <a:pPr indent="0" lvl="0" marL="0" rtl="0">
              <a:spcBef>
                <a:spcPts val="1000"/>
              </a:spcBef>
              <a:spcAft>
                <a:spcPts val="0"/>
              </a:spcAft>
              <a:buNone/>
            </a:pPr>
            <a:r>
              <a:rPr lang="ru" sz="1600"/>
              <a:t>Один из видов деления блокировок:</a:t>
            </a:r>
            <a:endParaRPr sz="1600"/>
          </a:p>
          <a:p>
            <a:pPr indent="-330200" lvl="0" marL="457200" rtl="0">
              <a:spcBef>
                <a:spcPts val="1000"/>
              </a:spcBef>
              <a:spcAft>
                <a:spcPts val="0"/>
              </a:spcAft>
              <a:buSzPts val="1600"/>
              <a:buChar char="-"/>
            </a:pPr>
            <a:r>
              <a:rPr b="1" lang="ru" sz="1600"/>
              <a:t>пессимистичные</a:t>
            </a:r>
            <a:r>
              <a:rPr lang="ru" sz="1600"/>
              <a:t> - защищаемся от худшего (“придут гномы и все разрушат”)</a:t>
            </a:r>
            <a:endParaRPr sz="1600"/>
          </a:p>
          <a:p>
            <a:pPr indent="-330200" lvl="0" marL="457200" rtl="0">
              <a:spcBef>
                <a:spcPts val="0"/>
              </a:spcBef>
              <a:spcAft>
                <a:spcPts val="0"/>
              </a:spcAft>
              <a:buSzPts val="1600"/>
              <a:buChar char="-"/>
            </a:pPr>
            <a:r>
              <a:rPr b="1" lang="ru" sz="1600"/>
              <a:t>оптимистичные</a:t>
            </a:r>
            <a:r>
              <a:rPr lang="ru" sz="1600"/>
              <a:t> - выполняем действие в надежде, что никто нам не помешает (“вместо того, чтобы просить разрешения, проще сделать и попросить прощение”)</a:t>
            </a:r>
            <a:endParaRPr sz="1600"/>
          </a:p>
        </p:txBody>
      </p:sp>
      <p:pic>
        <p:nvPicPr>
          <p:cNvPr id="356" name="Shape 356"/>
          <p:cNvPicPr preferRelativeResize="0"/>
          <p:nvPr/>
        </p:nvPicPr>
        <p:blipFill>
          <a:blip r:embed="rId3">
            <a:alphaModFix/>
          </a:blip>
          <a:stretch>
            <a:fillRect/>
          </a:stretch>
        </p:blipFill>
        <p:spPr>
          <a:xfrm>
            <a:off x="5370800" y="967225"/>
            <a:ext cx="3461501" cy="25870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3D4E6"/>
        </a:solidFill>
      </p:bgPr>
    </p:bg>
    <p:spTree>
      <p:nvGrpSpPr>
        <p:cNvPr id="360" name="Shape 360"/>
        <p:cNvGrpSpPr/>
        <p:nvPr/>
      </p:nvGrpSpPr>
      <p:grpSpPr>
        <a:xfrm>
          <a:off x="0" y="0"/>
          <a:ext cx="0" cy="0"/>
          <a:chOff x="0" y="0"/>
          <a:chExt cx="0" cy="0"/>
        </a:xfrm>
      </p:grpSpPr>
      <p:sp>
        <p:nvSpPr>
          <p:cNvPr id="361" name="Shape 361"/>
          <p:cNvSpPr txBox="1"/>
          <p:nvPr>
            <p:ph type="title"/>
          </p:nvPr>
        </p:nvSpPr>
        <p:spPr>
          <a:xfrm>
            <a:off x="311700" y="279700"/>
            <a:ext cx="8520600" cy="572700"/>
          </a:xfrm>
          <a:prstGeom prst="rect">
            <a:avLst/>
          </a:prstGeom>
          <a:solidFill>
            <a:srgbClr val="FFDD2D"/>
          </a:solidFill>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ru">
                <a:solidFill>
                  <a:schemeClr val="dk2"/>
                </a:solidFill>
              </a:rPr>
              <a:t>Неблокирующая синхронизация</a:t>
            </a:r>
            <a:endParaRPr>
              <a:solidFill>
                <a:schemeClr val="dk2"/>
              </a:solidFill>
            </a:endParaRPr>
          </a:p>
        </p:txBody>
      </p:sp>
      <p:sp>
        <p:nvSpPr>
          <p:cNvPr id="362" name="Shape 362"/>
          <p:cNvSpPr txBox="1"/>
          <p:nvPr/>
        </p:nvSpPr>
        <p:spPr>
          <a:xfrm>
            <a:off x="602850" y="977150"/>
            <a:ext cx="7938300" cy="4026600"/>
          </a:xfrm>
          <a:prstGeom prst="rect">
            <a:avLst/>
          </a:prstGeom>
          <a:solidFill>
            <a:srgbClr val="FFFFFF"/>
          </a:solidFill>
          <a:ln>
            <a:noFill/>
          </a:ln>
        </p:spPr>
        <p:txBody>
          <a:bodyPr anchorCtr="0" anchor="t" bIns="91425" lIns="91425" spcFirstLastPara="1" rIns="91425" wrap="square" tIns="91425">
            <a:noAutofit/>
          </a:bodyPr>
          <a:lstStyle/>
          <a:p>
            <a:pPr indent="0" lvl="0" marL="0" rtl="0">
              <a:lnSpc>
                <a:spcPct val="110795"/>
              </a:lnSpc>
              <a:spcBef>
                <a:spcPts val="0"/>
              </a:spcBef>
              <a:spcAft>
                <a:spcPts val="0"/>
              </a:spcAft>
              <a:buNone/>
            </a:pPr>
            <a:r>
              <a:rPr b="1" lang="ru">
                <a:solidFill>
                  <a:srgbClr val="000080"/>
                </a:solidFill>
                <a:latin typeface="Consolas"/>
                <a:ea typeface="Consolas"/>
                <a:cs typeface="Consolas"/>
                <a:sym typeface="Consolas"/>
              </a:rPr>
              <a:t>trait</a:t>
            </a:r>
            <a:r>
              <a:rPr lang="ru">
                <a:solidFill>
                  <a:srgbClr val="333333"/>
                </a:solidFill>
                <a:latin typeface="Consolas"/>
                <a:ea typeface="Consolas"/>
                <a:cs typeface="Consolas"/>
                <a:sym typeface="Consolas"/>
              </a:rPr>
              <a:t> AtomicInteger </a:t>
            </a:r>
            <a:r>
              <a:rPr b="1" lang="ru">
                <a:solidFill>
                  <a:srgbClr val="000080"/>
                </a:solidFill>
                <a:latin typeface="Consolas"/>
                <a:ea typeface="Consolas"/>
                <a:cs typeface="Consolas"/>
                <a:sym typeface="Consolas"/>
              </a:rPr>
              <a:t>extends</a:t>
            </a:r>
            <a:r>
              <a:rPr lang="ru">
                <a:solidFill>
                  <a:srgbClr val="333333"/>
                </a:solidFill>
                <a:latin typeface="Consolas"/>
                <a:ea typeface="Consolas"/>
                <a:cs typeface="Consolas"/>
                <a:sym typeface="Consolas"/>
              </a:rPr>
              <a:t> Number {</a:t>
            </a:r>
            <a:br>
              <a:rPr lang="ru">
                <a:solidFill>
                  <a:srgbClr val="333333"/>
                </a:solidFill>
                <a:latin typeface="Consolas"/>
                <a:ea typeface="Consolas"/>
                <a:cs typeface="Consolas"/>
                <a:sym typeface="Consolas"/>
              </a:rPr>
            </a:br>
            <a:r>
              <a:rPr lang="ru">
                <a:solidFill>
                  <a:srgbClr val="333333"/>
                </a:solidFill>
                <a:latin typeface="Consolas"/>
                <a:ea typeface="Consolas"/>
                <a:cs typeface="Consolas"/>
                <a:sym typeface="Consolas"/>
              </a:rPr>
              <a:t>  </a:t>
            </a:r>
            <a:r>
              <a:rPr b="1" lang="ru">
                <a:solidFill>
                  <a:srgbClr val="000080"/>
                </a:solidFill>
                <a:latin typeface="Consolas"/>
                <a:ea typeface="Consolas"/>
                <a:cs typeface="Consolas"/>
                <a:sym typeface="Consolas"/>
              </a:rPr>
              <a:t>def</a:t>
            </a:r>
            <a:r>
              <a:rPr lang="ru">
                <a:solidFill>
                  <a:srgbClr val="333333"/>
                </a:solidFill>
                <a:latin typeface="Consolas"/>
                <a:ea typeface="Consolas"/>
                <a:cs typeface="Consolas"/>
                <a:sym typeface="Consolas"/>
              </a:rPr>
              <a:t> get</a:t>
            </a:r>
            <a:r>
              <a:rPr b="1" lang="ru">
                <a:solidFill>
                  <a:srgbClr val="000080"/>
                </a:solidFill>
                <a:latin typeface="Consolas"/>
                <a:ea typeface="Consolas"/>
                <a:cs typeface="Consolas"/>
                <a:sym typeface="Consolas"/>
              </a:rPr>
              <a:t>:</a:t>
            </a:r>
            <a:r>
              <a:rPr lang="ru">
                <a:solidFill>
                  <a:srgbClr val="333333"/>
                </a:solidFill>
                <a:latin typeface="Consolas"/>
                <a:ea typeface="Consolas"/>
                <a:cs typeface="Consolas"/>
                <a:sym typeface="Consolas"/>
              </a:rPr>
              <a:t> </a:t>
            </a:r>
            <a:r>
              <a:rPr b="1" lang="ru">
                <a:solidFill>
                  <a:srgbClr val="000080"/>
                </a:solidFill>
                <a:latin typeface="Consolas"/>
                <a:ea typeface="Consolas"/>
                <a:cs typeface="Consolas"/>
                <a:sym typeface="Consolas"/>
              </a:rPr>
              <a:t>Int</a:t>
            </a:r>
            <a:br>
              <a:rPr lang="ru">
                <a:solidFill>
                  <a:srgbClr val="333333"/>
                </a:solidFill>
                <a:latin typeface="Consolas"/>
                <a:ea typeface="Consolas"/>
                <a:cs typeface="Consolas"/>
                <a:sym typeface="Consolas"/>
              </a:rPr>
            </a:br>
            <a:r>
              <a:rPr lang="ru">
                <a:solidFill>
                  <a:srgbClr val="333333"/>
                </a:solidFill>
                <a:latin typeface="Consolas"/>
                <a:ea typeface="Consolas"/>
                <a:cs typeface="Consolas"/>
                <a:sym typeface="Consolas"/>
              </a:rPr>
              <a:t>  </a:t>
            </a:r>
            <a:r>
              <a:rPr b="1" lang="ru">
                <a:solidFill>
                  <a:srgbClr val="000080"/>
                </a:solidFill>
                <a:latin typeface="Consolas"/>
                <a:ea typeface="Consolas"/>
                <a:cs typeface="Consolas"/>
                <a:sym typeface="Consolas"/>
              </a:rPr>
              <a:t>def</a:t>
            </a:r>
            <a:r>
              <a:rPr lang="ru">
                <a:solidFill>
                  <a:srgbClr val="333333"/>
                </a:solidFill>
                <a:latin typeface="Consolas"/>
                <a:ea typeface="Consolas"/>
                <a:cs typeface="Consolas"/>
                <a:sym typeface="Consolas"/>
              </a:rPr>
              <a:t> set(newValue</a:t>
            </a:r>
            <a:r>
              <a:rPr b="1" lang="ru">
                <a:solidFill>
                  <a:srgbClr val="000080"/>
                </a:solidFill>
                <a:latin typeface="Consolas"/>
                <a:ea typeface="Consolas"/>
                <a:cs typeface="Consolas"/>
                <a:sym typeface="Consolas"/>
              </a:rPr>
              <a:t>:</a:t>
            </a:r>
            <a:r>
              <a:rPr lang="ru">
                <a:solidFill>
                  <a:srgbClr val="333333"/>
                </a:solidFill>
                <a:latin typeface="Consolas"/>
                <a:ea typeface="Consolas"/>
                <a:cs typeface="Consolas"/>
                <a:sym typeface="Consolas"/>
              </a:rPr>
              <a:t> </a:t>
            </a:r>
            <a:r>
              <a:rPr b="1" lang="ru">
                <a:solidFill>
                  <a:srgbClr val="000080"/>
                </a:solidFill>
                <a:latin typeface="Consolas"/>
                <a:ea typeface="Consolas"/>
                <a:cs typeface="Consolas"/>
                <a:sym typeface="Consolas"/>
              </a:rPr>
              <a:t>Int</a:t>
            </a:r>
            <a:r>
              <a:rPr lang="ru">
                <a:solidFill>
                  <a:srgbClr val="333333"/>
                </a:solidFill>
                <a:latin typeface="Consolas"/>
                <a:ea typeface="Consolas"/>
                <a:cs typeface="Consolas"/>
                <a:sym typeface="Consolas"/>
              </a:rPr>
              <a:t>)</a:t>
            </a:r>
            <a:r>
              <a:rPr b="1" lang="ru">
                <a:solidFill>
                  <a:srgbClr val="000080"/>
                </a:solidFill>
                <a:latin typeface="Consolas"/>
                <a:ea typeface="Consolas"/>
                <a:cs typeface="Consolas"/>
                <a:sym typeface="Consolas"/>
              </a:rPr>
              <a:t>:</a:t>
            </a:r>
            <a:r>
              <a:rPr lang="ru">
                <a:solidFill>
                  <a:srgbClr val="333333"/>
                </a:solidFill>
                <a:latin typeface="Consolas"/>
                <a:ea typeface="Consolas"/>
                <a:cs typeface="Consolas"/>
                <a:sym typeface="Consolas"/>
              </a:rPr>
              <a:t> </a:t>
            </a:r>
            <a:r>
              <a:rPr b="1" lang="ru">
                <a:solidFill>
                  <a:srgbClr val="000080"/>
                </a:solidFill>
                <a:latin typeface="Consolas"/>
                <a:ea typeface="Consolas"/>
                <a:cs typeface="Consolas"/>
                <a:sym typeface="Consolas"/>
              </a:rPr>
              <a:t>Unit</a:t>
            </a:r>
            <a:br>
              <a:rPr lang="ru">
                <a:solidFill>
                  <a:srgbClr val="333333"/>
                </a:solidFill>
                <a:latin typeface="Consolas"/>
                <a:ea typeface="Consolas"/>
                <a:cs typeface="Consolas"/>
                <a:sym typeface="Consolas"/>
              </a:rPr>
            </a:br>
            <a:r>
              <a:rPr lang="ru">
                <a:solidFill>
                  <a:srgbClr val="333333"/>
                </a:solidFill>
                <a:latin typeface="Consolas"/>
                <a:ea typeface="Consolas"/>
                <a:cs typeface="Consolas"/>
                <a:sym typeface="Consolas"/>
              </a:rPr>
              <a:t>  </a:t>
            </a:r>
            <a:r>
              <a:rPr b="1" lang="ru">
                <a:solidFill>
                  <a:srgbClr val="000080"/>
                </a:solidFill>
                <a:latin typeface="Consolas"/>
                <a:ea typeface="Consolas"/>
                <a:cs typeface="Consolas"/>
                <a:sym typeface="Consolas"/>
              </a:rPr>
              <a:t>def</a:t>
            </a:r>
            <a:r>
              <a:rPr lang="ru">
                <a:solidFill>
                  <a:srgbClr val="333333"/>
                </a:solidFill>
                <a:latin typeface="Consolas"/>
                <a:ea typeface="Consolas"/>
                <a:cs typeface="Consolas"/>
                <a:sym typeface="Consolas"/>
              </a:rPr>
              <a:t> getAndSet(newValue</a:t>
            </a:r>
            <a:r>
              <a:rPr b="1" lang="ru">
                <a:solidFill>
                  <a:srgbClr val="000080"/>
                </a:solidFill>
                <a:latin typeface="Consolas"/>
                <a:ea typeface="Consolas"/>
                <a:cs typeface="Consolas"/>
                <a:sym typeface="Consolas"/>
              </a:rPr>
              <a:t>:</a:t>
            </a:r>
            <a:r>
              <a:rPr lang="ru">
                <a:solidFill>
                  <a:srgbClr val="333333"/>
                </a:solidFill>
                <a:latin typeface="Consolas"/>
                <a:ea typeface="Consolas"/>
                <a:cs typeface="Consolas"/>
                <a:sym typeface="Consolas"/>
              </a:rPr>
              <a:t> </a:t>
            </a:r>
            <a:r>
              <a:rPr b="1" lang="ru">
                <a:solidFill>
                  <a:srgbClr val="000080"/>
                </a:solidFill>
                <a:latin typeface="Consolas"/>
                <a:ea typeface="Consolas"/>
                <a:cs typeface="Consolas"/>
                <a:sym typeface="Consolas"/>
              </a:rPr>
              <a:t>Int</a:t>
            </a:r>
            <a:r>
              <a:rPr lang="ru">
                <a:solidFill>
                  <a:srgbClr val="333333"/>
                </a:solidFill>
                <a:latin typeface="Consolas"/>
                <a:ea typeface="Consolas"/>
                <a:cs typeface="Consolas"/>
                <a:sym typeface="Consolas"/>
              </a:rPr>
              <a:t>)</a:t>
            </a:r>
            <a:r>
              <a:rPr b="1" lang="ru">
                <a:solidFill>
                  <a:srgbClr val="000080"/>
                </a:solidFill>
                <a:latin typeface="Consolas"/>
                <a:ea typeface="Consolas"/>
                <a:cs typeface="Consolas"/>
                <a:sym typeface="Consolas"/>
              </a:rPr>
              <a:t>:</a:t>
            </a:r>
            <a:r>
              <a:rPr lang="ru">
                <a:solidFill>
                  <a:srgbClr val="333333"/>
                </a:solidFill>
                <a:latin typeface="Consolas"/>
                <a:ea typeface="Consolas"/>
                <a:cs typeface="Consolas"/>
                <a:sym typeface="Consolas"/>
              </a:rPr>
              <a:t> </a:t>
            </a:r>
            <a:r>
              <a:rPr b="1" lang="ru">
                <a:solidFill>
                  <a:srgbClr val="000080"/>
                </a:solidFill>
                <a:latin typeface="Consolas"/>
                <a:ea typeface="Consolas"/>
                <a:cs typeface="Consolas"/>
                <a:sym typeface="Consolas"/>
              </a:rPr>
              <a:t>Int</a:t>
            </a:r>
            <a:br>
              <a:rPr lang="ru">
                <a:solidFill>
                  <a:srgbClr val="333333"/>
                </a:solidFill>
                <a:latin typeface="Consolas"/>
                <a:ea typeface="Consolas"/>
                <a:cs typeface="Consolas"/>
                <a:sym typeface="Consolas"/>
              </a:rPr>
            </a:br>
            <a:r>
              <a:rPr lang="ru">
                <a:solidFill>
                  <a:srgbClr val="333333"/>
                </a:solidFill>
                <a:latin typeface="Consolas"/>
                <a:ea typeface="Consolas"/>
                <a:cs typeface="Consolas"/>
                <a:sym typeface="Consolas"/>
              </a:rPr>
              <a:t>  </a:t>
            </a:r>
            <a:r>
              <a:rPr b="1" lang="ru">
                <a:solidFill>
                  <a:srgbClr val="000080"/>
                </a:solidFill>
                <a:latin typeface="Consolas"/>
                <a:ea typeface="Consolas"/>
                <a:cs typeface="Consolas"/>
                <a:sym typeface="Consolas"/>
              </a:rPr>
              <a:t>def</a:t>
            </a:r>
            <a:r>
              <a:rPr lang="ru">
                <a:solidFill>
                  <a:srgbClr val="333333"/>
                </a:solidFill>
                <a:latin typeface="Consolas"/>
                <a:ea typeface="Consolas"/>
                <a:cs typeface="Consolas"/>
                <a:sym typeface="Consolas"/>
              </a:rPr>
              <a:t> compareAndSet(expect</a:t>
            </a:r>
            <a:r>
              <a:rPr b="1" lang="ru">
                <a:solidFill>
                  <a:srgbClr val="000080"/>
                </a:solidFill>
                <a:latin typeface="Consolas"/>
                <a:ea typeface="Consolas"/>
                <a:cs typeface="Consolas"/>
                <a:sym typeface="Consolas"/>
              </a:rPr>
              <a:t>:</a:t>
            </a:r>
            <a:r>
              <a:rPr lang="ru">
                <a:solidFill>
                  <a:srgbClr val="333333"/>
                </a:solidFill>
                <a:latin typeface="Consolas"/>
                <a:ea typeface="Consolas"/>
                <a:cs typeface="Consolas"/>
                <a:sym typeface="Consolas"/>
              </a:rPr>
              <a:t> </a:t>
            </a:r>
            <a:r>
              <a:rPr b="1" lang="ru">
                <a:solidFill>
                  <a:srgbClr val="000080"/>
                </a:solidFill>
                <a:latin typeface="Consolas"/>
                <a:ea typeface="Consolas"/>
                <a:cs typeface="Consolas"/>
                <a:sym typeface="Consolas"/>
              </a:rPr>
              <a:t>Int</a:t>
            </a:r>
            <a:r>
              <a:rPr lang="ru">
                <a:solidFill>
                  <a:srgbClr val="333333"/>
                </a:solidFill>
                <a:latin typeface="Consolas"/>
                <a:ea typeface="Consolas"/>
                <a:cs typeface="Consolas"/>
                <a:sym typeface="Consolas"/>
              </a:rPr>
              <a:t>, update</a:t>
            </a:r>
            <a:r>
              <a:rPr b="1" lang="ru">
                <a:solidFill>
                  <a:srgbClr val="000080"/>
                </a:solidFill>
                <a:latin typeface="Consolas"/>
                <a:ea typeface="Consolas"/>
                <a:cs typeface="Consolas"/>
                <a:sym typeface="Consolas"/>
              </a:rPr>
              <a:t>:</a:t>
            </a:r>
            <a:r>
              <a:rPr lang="ru">
                <a:solidFill>
                  <a:srgbClr val="333333"/>
                </a:solidFill>
                <a:latin typeface="Consolas"/>
                <a:ea typeface="Consolas"/>
                <a:cs typeface="Consolas"/>
                <a:sym typeface="Consolas"/>
              </a:rPr>
              <a:t> </a:t>
            </a:r>
            <a:r>
              <a:rPr b="1" lang="ru">
                <a:solidFill>
                  <a:srgbClr val="000080"/>
                </a:solidFill>
                <a:latin typeface="Consolas"/>
                <a:ea typeface="Consolas"/>
                <a:cs typeface="Consolas"/>
                <a:sym typeface="Consolas"/>
              </a:rPr>
              <a:t>Int</a:t>
            </a:r>
            <a:r>
              <a:rPr lang="ru">
                <a:solidFill>
                  <a:srgbClr val="333333"/>
                </a:solidFill>
                <a:latin typeface="Consolas"/>
                <a:ea typeface="Consolas"/>
                <a:cs typeface="Consolas"/>
                <a:sym typeface="Consolas"/>
              </a:rPr>
              <a:t>)</a:t>
            </a:r>
            <a:r>
              <a:rPr b="1" lang="ru">
                <a:solidFill>
                  <a:srgbClr val="000080"/>
                </a:solidFill>
                <a:latin typeface="Consolas"/>
                <a:ea typeface="Consolas"/>
                <a:cs typeface="Consolas"/>
                <a:sym typeface="Consolas"/>
              </a:rPr>
              <a:t>:</a:t>
            </a:r>
            <a:r>
              <a:rPr lang="ru">
                <a:solidFill>
                  <a:srgbClr val="333333"/>
                </a:solidFill>
                <a:latin typeface="Consolas"/>
                <a:ea typeface="Consolas"/>
                <a:cs typeface="Consolas"/>
                <a:sym typeface="Consolas"/>
              </a:rPr>
              <a:t> </a:t>
            </a:r>
            <a:r>
              <a:rPr b="1" lang="ru">
                <a:solidFill>
                  <a:srgbClr val="000080"/>
                </a:solidFill>
                <a:latin typeface="Consolas"/>
                <a:ea typeface="Consolas"/>
                <a:cs typeface="Consolas"/>
                <a:sym typeface="Consolas"/>
              </a:rPr>
              <a:t>Boolean</a:t>
            </a:r>
            <a:br>
              <a:rPr lang="ru">
                <a:solidFill>
                  <a:srgbClr val="333333"/>
                </a:solidFill>
                <a:latin typeface="Consolas"/>
                <a:ea typeface="Consolas"/>
                <a:cs typeface="Consolas"/>
                <a:sym typeface="Consolas"/>
              </a:rPr>
            </a:br>
            <a:r>
              <a:rPr lang="ru">
                <a:solidFill>
                  <a:srgbClr val="333333"/>
                </a:solidFill>
                <a:latin typeface="Consolas"/>
                <a:ea typeface="Consolas"/>
                <a:cs typeface="Consolas"/>
                <a:sym typeface="Consolas"/>
              </a:rPr>
              <a:t>  </a:t>
            </a:r>
            <a:r>
              <a:rPr b="1" lang="ru">
                <a:solidFill>
                  <a:srgbClr val="000080"/>
                </a:solidFill>
                <a:latin typeface="Consolas"/>
                <a:ea typeface="Consolas"/>
                <a:cs typeface="Consolas"/>
                <a:sym typeface="Consolas"/>
              </a:rPr>
              <a:t>def</a:t>
            </a:r>
            <a:r>
              <a:rPr lang="ru">
                <a:solidFill>
                  <a:srgbClr val="333333"/>
                </a:solidFill>
                <a:latin typeface="Consolas"/>
                <a:ea typeface="Consolas"/>
                <a:cs typeface="Consolas"/>
                <a:sym typeface="Consolas"/>
              </a:rPr>
              <a:t> getAndIncrement</a:t>
            </a:r>
            <a:r>
              <a:rPr b="1" lang="ru">
                <a:solidFill>
                  <a:srgbClr val="000080"/>
                </a:solidFill>
                <a:latin typeface="Consolas"/>
                <a:ea typeface="Consolas"/>
                <a:cs typeface="Consolas"/>
                <a:sym typeface="Consolas"/>
              </a:rPr>
              <a:t>:</a:t>
            </a:r>
            <a:r>
              <a:rPr lang="ru">
                <a:solidFill>
                  <a:srgbClr val="333333"/>
                </a:solidFill>
                <a:latin typeface="Consolas"/>
                <a:ea typeface="Consolas"/>
                <a:cs typeface="Consolas"/>
                <a:sym typeface="Consolas"/>
              </a:rPr>
              <a:t> </a:t>
            </a:r>
            <a:r>
              <a:rPr b="1" lang="ru">
                <a:solidFill>
                  <a:srgbClr val="000080"/>
                </a:solidFill>
                <a:latin typeface="Consolas"/>
                <a:ea typeface="Consolas"/>
                <a:cs typeface="Consolas"/>
                <a:sym typeface="Consolas"/>
              </a:rPr>
              <a:t>Int</a:t>
            </a:r>
            <a:br>
              <a:rPr lang="ru">
                <a:solidFill>
                  <a:srgbClr val="333333"/>
                </a:solidFill>
                <a:latin typeface="Consolas"/>
                <a:ea typeface="Consolas"/>
                <a:cs typeface="Consolas"/>
                <a:sym typeface="Consolas"/>
              </a:rPr>
            </a:br>
            <a:r>
              <a:rPr lang="ru">
                <a:solidFill>
                  <a:srgbClr val="333333"/>
                </a:solidFill>
                <a:latin typeface="Consolas"/>
                <a:ea typeface="Consolas"/>
                <a:cs typeface="Consolas"/>
                <a:sym typeface="Consolas"/>
              </a:rPr>
              <a:t>  </a:t>
            </a:r>
            <a:r>
              <a:rPr b="1" lang="ru">
                <a:solidFill>
                  <a:srgbClr val="000080"/>
                </a:solidFill>
                <a:latin typeface="Consolas"/>
                <a:ea typeface="Consolas"/>
                <a:cs typeface="Consolas"/>
                <a:sym typeface="Consolas"/>
              </a:rPr>
              <a:t>def</a:t>
            </a:r>
            <a:r>
              <a:rPr lang="ru">
                <a:solidFill>
                  <a:srgbClr val="333333"/>
                </a:solidFill>
                <a:latin typeface="Consolas"/>
                <a:ea typeface="Consolas"/>
                <a:cs typeface="Consolas"/>
                <a:sym typeface="Consolas"/>
              </a:rPr>
              <a:t> getAndDecrement</a:t>
            </a:r>
            <a:r>
              <a:rPr b="1" lang="ru">
                <a:solidFill>
                  <a:srgbClr val="000080"/>
                </a:solidFill>
                <a:latin typeface="Consolas"/>
                <a:ea typeface="Consolas"/>
                <a:cs typeface="Consolas"/>
                <a:sym typeface="Consolas"/>
              </a:rPr>
              <a:t>:</a:t>
            </a:r>
            <a:r>
              <a:rPr lang="ru">
                <a:solidFill>
                  <a:srgbClr val="333333"/>
                </a:solidFill>
                <a:latin typeface="Consolas"/>
                <a:ea typeface="Consolas"/>
                <a:cs typeface="Consolas"/>
                <a:sym typeface="Consolas"/>
              </a:rPr>
              <a:t> </a:t>
            </a:r>
            <a:r>
              <a:rPr b="1" lang="ru">
                <a:solidFill>
                  <a:srgbClr val="000080"/>
                </a:solidFill>
                <a:latin typeface="Consolas"/>
                <a:ea typeface="Consolas"/>
                <a:cs typeface="Consolas"/>
                <a:sym typeface="Consolas"/>
              </a:rPr>
              <a:t>Int</a:t>
            </a:r>
            <a:br>
              <a:rPr lang="ru">
                <a:solidFill>
                  <a:srgbClr val="333333"/>
                </a:solidFill>
                <a:latin typeface="Consolas"/>
                <a:ea typeface="Consolas"/>
                <a:cs typeface="Consolas"/>
                <a:sym typeface="Consolas"/>
              </a:rPr>
            </a:br>
            <a:r>
              <a:rPr lang="ru">
                <a:solidFill>
                  <a:srgbClr val="333333"/>
                </a:solidFill>
                <a:latin typeface="Consolas"/>
                <a:ea typeface="Consolas"/>
                <a:cs typeface="Consolas"/>
                <a:sym typeface="Consolas"/>
              </a:rPr>
              <a:t>  </a:t>
            </a:r>
            <a:r>
              <a:rPr b="1" lang="ru">
                <a:solidFill>
                  <a:srgbClr val="000080"/>
                </a:solidFill>
                <a:latin typeface="Consolas"/>
                <a:ea typeface="Consolas"/>
                <a:cs typeface="Consolas"/>
                <a:sym typeface="Consolas"/>
              </a:rPr>
              <a:t>def</a:t>
            </a:r>
            <a:r>
              <a:rPr lang="ru">
                <a:solidFill>
                  <a:srgbClr val="333333"/>
                </a:solidFill>
                <a:latin typeface="Consolas"/>
                <a:ea typeface="Consolas"/>
                <a:cs typeface="Consolas"/>
                <a:sym typeface="Consolas"/>
              </a:rPr>
              <a:t> getAndAdd(delta</a:t>
            </a:r>
            <a:r>
              <a:rPr b="1" lang="ru">
                <a:solidFill>
                  <a:srgbClr val="000080"/>
                </a:solidFill>
                <a:latin typeface="Consolas"/>
                <a:ea typeface="Consolas"/>
                <a:cs typeface="Consolas"/>
                <a:sym typeface="Consolas"/>
              </a:rPr>
              <a:t>:</a:t>
            </a:r>
            <a:r>
              <a:rPr lang="ru">
                <a:solidFill>
                  <a:srgbClr val="333333"/>
                </a:solidFill>
                <a:latin typeface="Consolas"/>
                <a:ea typeface="Consolas"/>
                <a:cs typeface="Consolas"/>
                <a:sym typeface="Consolas"/>
              </a:rPr>
              <a:t> </a:t>
            </a:r>
            <a:r>
              <a:rPr b="1" lang="ru">
                <a:solidFill>
                  <a:srgbClr val="000080"/>
                </a:solidFill>
                <a:latin typeface="Consolas"/>
                <a:ea typeface="Consolas"/>
                <a:cs typeface="Consolas"/>
                <a:sym typeface="Consolas"/>
              </a:rPr>
              <a:t>Int</a:t>
            </a:r>
            <a:r>
              <a:rPr lang="ru">
                <a:solidFill>
                  <a:srgbClr val="333333"/>
                </a:solidFill>
                <a:latin typeface="Consolas"/>
                <a:ea typeface="Consolas"/>
                <a:cs typeface="Consolas"/>
                <a:sym typeface="Consolas"/>
              </a:rPr>
              <a:t>)</a:t>
            </a:r>
            <a:r>
              <a:rPr b="1" lang="ru">
                <a:solidFill>
                  <a:srgbClr val="000080"/>
                </a:solidFill>
                <a:latin typeface="Consolas"/>
                <a:ea typeface="Consolas"/>
                <a:cs typeface="Consolas"/>
                <a:sym typeface="Consolas"/>
              </a:rPr>
              <a:t>:</a:t>
            </a:r>
            <a:r>
              <a:rPr lang="ru">
                <a:solidFill>
                  <a:srgbClr val="333333"/>
                </a:solidFill>
                <a:latin typeface="Consolas"/>
                <a:ea typeface="Consolas"/>
                <a:cs typeface="Consolas"/>
                <a:sym typeface="Consolas"/>
              </a:rPr>
              <a:t> </a:t>
            </a:r>
            <a:r>
              <a:rPr b="1" lang="ru">
                <a:solidFill>
                  <a:srgbClr val="000080"/>
                </a:solidFill>
                <a:latin typeface="Consolas"/>
                <a:ea typeface="Consolas"/>
                <a:cs typeface="Consolas"/>
                <a:sym typeface="Consolas"/>
              </a:rPr>
              <a:t>Int</a:t>
            </a:r>
            <a:br>
              <a:rPr lang="ru">
                <a:solidFill>
                  <a:srgbClr val="333333"/>
                </a:solidFill>
                <a:latin typeface="Consolas"/>
                <a:ea typeface="Consolas"/>
                <a:cs typeface="Consolas"/>
                <a:sym typeface="Consolas"/>
              </a:rPr>
            </a:br>
            <a:r>
              <a:rPr lang="ru">
                <a:solidFill>
                  <a:srgbClr val="333333"/>
                </a:solidFill>
                <a:latin typeface="Consolas"/>
                <a:ea typeface="Consolas"/>
                <a:cs typeface="Consolas"/>
                <a:sym typeface="Consolas"/>
              </a:rPr>
              <a:t>  </a:t>
            </a:r>
            <a:r>
              <a:rPr b="1" lang="ru">
                <a:solidFill>
                  <a:srgbClr val="000080"/>
                </a:solidFill>
                <a:latin typeface="Consolas"/>
                <a:ea typeface="Consolas"/>
                <a:cs typeface="Consolas"/>
                <a:sym typeface="Consolas"/>
              </a:rPr>
              <a:t>def</a:t>
            </a:r>
            <a:r>
              <a:rPr lang="ru">
                <a:solidFill>
                  <a:srgbClr val="333333"/>
                </a:solidFill>
                <a:latin typeface="Consolas"/>
                <a:ea typeface="Consolas"/>
                <a:cs typeface="Consolas"/>
                <a:sym typeface="Consolas"/>
              </a:rPr>
              <a:t> incrementAndGet</a:t>
            </a:r>
            <a:r>
              <a:rPr b="1" lang="ru">
                <a:solidFill>
                  <a:srgbClr val="000080"/>
                </a:solidFill>
                <a:latin typeface="Consolas"/>
                <a:ea typeface="Consolas"/>
                <a:cs typeface="Consolas"/>
                <a:sym typeface="Consolas"/>
              </a:rPr>
              <a:t>:</a:t>
            </a:r>
            <a:r>
              <a:rPr lang="ru">
                <a:solidFill>
                  <a:srgbClr val="333333"/>
                </a:solidFill>
                <a:latin typeface="Consolas"/>
                <a:ea typeface="Consolas"/>
                <a:cs typeface="Consolas"/>
                <a:sym typeface="Consolas"/>
              </a:rPr>
              <a:t> </a:t>
            </a:r>
            <a:r>
              <a:rPr b="1" lang="ru">
                <a:solidFill>
                  <a:srgbClr val="000080"/>
                </a:solidFill>
                <a:latin typeface="Consolas"/>
                <a:ea typeface="Consolas"/>
                <a:cs typeface="Consolas"/>
                <a:sym typeface="Consolas"/>
              </a:rPr>
              <a:t>Int</a:t>
            </a:r>
            <a:br>
              <a:rPr lang="ru">
                <a:solidFill>
                  <a:srgbClr val="333333"/>
                </a:solidFill>
                <a:latin typeface="Consolas"/>
                <a:ea typeface="Consolas"/>
                <a:cs typeface="Consolas"/>
                <a:sym typeface="Consolas"/>
              </a:rPr>
            </a:br>
            <a:r>
              <a:rPr lang="ru">
                <a:solidFill>
                  <a:srgbClr val="333333"/>
                </a:solidFill>
                <a:latin typeface="Consolas"/>
                <a:ea typeface="Consolas"/>
                <a:cs typeface="Consolas"/>
                <a:sym typeface="Consolas"/>
              </a:rPr>
              <a:t>  </a:t>
            </a:r>
            <a:r>
              <a:rPr b="1" lang="ru">
                <a:solidFill>
                  <a:srgbClr val="000080"/>
                </a:solidFill>
                <a:latin typeface="Consolas"/>
                <a:ea typeface="Consolas"/>
                <a:cs typeface="Consolas"/>
                <a:sym typeface="Consolas"/>
              </a:rPr>
              <a:t>def</a:t>
            </a:r>
            <a:r>
              <a:rPr lang="ru">
                <a:solidFill>
                  <a:srgbClr val="333333"/>
                </a:solidFill>
                <a:latin typeface="Consolas"/>
                <a:ea typeface="Consolas"/>
                <a:cs typeface="Consolas"/>
                <a:sym typeface="Consolas"/>
              </a:rPr>
              <a:t> decrementAndGet</a:t>
            </a:r>
            <a:r>
              <a:rPr b="1" lang="ru">
                <a:solidFill>
                  <a:srgbClr val="000080"/>
                </a:solidFill>
                <a:latin typeface="Consolas"/>
                <a:ea typeface="Consolas"/>
                <a:cs typeface="Consolas"/>
                <a:sym typeface="Consolas"/>
              </a:rPr>
              <a:t>:</a:t>
            </a:r>
            <a:r>
              <a:rPr lang="ru">
                <a:solidFill>
                  <a:srgbClr val="333333"/>
                </a:solidFill>
                <a:latin typeface="Consolas"/>
                <a:ea typeface="Consolas"/>
                <a:cs typeface="Consolas"/>
                <a:sym typeface="Consolas"/>
              </a:rPr>
              <a:t> </a:t>
            </a:r>
            <a:r>
              <a:rPr b="1" lang="ru">
                <a:solidFill>
                  <a:srgbClr val="000080"/>
                </a:solidFill>
                <a:latin typeface="Consolas"/>
                <a:ea typeface="Consolas"/>
                <a:cs typeface="Consolas"/>
                <a:sym typeface="Consolas"/>
              </a:rPr>
              <a:t>Int</a:t>
            </a:r>
            <a:br>
              <a:rPr lang="ru">
                <a:solidFill>
                  <a:srgbClr val="333333"/>
                </a:solidFill>
                <a:latin typeface="Consolas"/>
                <a:ea typeface="Consolas"/>
                <a:cs typeface="Consolas"/>
                <a:sym typeface="Consolas"/>
              </a:rPr>
            </a:br>
            <a:r>
              <a:rPr lang="ru">
                <a:solidFill>
                  <a:srgbClr val="333333"/>
                </a:solidFill>
                <a:latin typeface="Consolas"/>
                <a:ea typeface="Consolas"/>
                <a:cs typeface="Consolas"/>
                <a:sym typeface="Consolas"/>
              </a:rPr>
              <a:t>  </a:t>
            </a:r>
            <a:r>
              <a:rPr b="1" lang="ru">
                <a:solidFill>
                  <a:srgbClr val="000080"/>
                </a:solidFill>
                <a:latin typeface="Consolas"/>
                <a:ea typeface="Consolas"/>
                <a:cs typeface="Consolas"/>
                <a:sym typeface="Consolas"/>
              </a:rPr>
              <a:t>def</a:t>
            </a:r>
            <a:r>
              <a:rPr lang="ru">
                <a:solidFill>
                  <a:srgbClr val="333333"/>
                </a:solidFill>
                <a:latin typeface="Consolas"/>
                <a:ea typeface="Consolas"/>
                <a:cs typeface="Consolas"/>
                <a:sym typeface="Consolas"/>
              </a:rPr>
              <a:t> addAndGet(delta</a:t>
            </a:r>
            <a:r>
              <a:rPr b="1" lang="ru">
                <a:solidFill>
                  <a:srgbClr val="000080"/>
                </a:solidFill>
                <a:latin typeface="Consolas"/>
                <a:ea typeface="Consolas"/>
                <a:cs typeface="Consolas"/>
                <a:sym typeface="Consolas"/>
              </a:rPr>
              <a:t>:</a:t>
            </a:r>
            <a:r>
              <a:rPr lang="ru">
                <a:solidFill>
                  <a:srgbClr val="333333"/>
                </a:solidFill>
                <a:latin typeface="Consolas"/>
                <a:ea typeface="Consolas"/>
                <a:cs typeface="Consolas"/>
                <a:sym typeface="Consolas"/>
              </a:rPr>
              <a:t> </a:t>
            </a:r>
            <a:r>
              <a:rPr b="1" lang="ru">
                <a:solidFill>
                  <a:srgbClr val="000080"/>
                </a:solidFill>
                <a:latin typeface="Consolas"/>
                <a:ea typeface="Consolas"/>
                <a:cs typeface="Consolas"/>
                <a:sym typeface="Consolas"/>
              </a:rPr>
              <a:t>Int</a:t>
            </a:r>
            <a:r>
              <a:rPr lang="ru">
                <a:solidFill>
                  <a:srgbClr val="333333"/>
                </a:solidFill>
                <a:latin typeface="Consolas"/>
                <a:ea typeface="Consolas"/>
                <a:cs typeface="Consolas"/>
                <a:sym typeface="Consolas"/>
              </a:rPr>
              <a:t>)</a:t>
            </a:r>
            <a:r>
              <a:rPr b="1" lang="ru">
                <a:solidFill>
                  <a:srgbClr val="000080"/>
                </a:solidFill>
                <a:latin typeface="Consolas"/>
                <a:ea typeface="Consolas"/>
                <a:cs typeface="Consolas"/>
                <a:sym typeface="Consolas"/>
              </a:rPr>
              <a:t>:</a:t>
            </a:r>
            <a:r>
              <a:rPr lang="ru">
                <a:solidFill>
                  <a:srgbClr val="333333"/>
                </a:solidFill>
                <a:latin typeface="Consolas"/>
                <a:ea typeface="Consolas"/>
                <a:cs typeface="Consolas"/>
                <a:sym typeface="Consolas"/>
              </a:rPr>
              <a:t> </a:t>
            </a:r>
            <a:r>
              <a:rPr b="1" lang="ru">
                <a:solidFill>
                  <a:srgbClr val="000080"/>
                </a:solidFill>
                <a:latin typeface="Consolas"/>
                <a:ea typeface="Consolas"/>
                <a:cs typeface="Consolas"/>
                <a:sym typeface="Consolas"/>
              </a:rPr>
              <a:t>Int</a:t>
            </a:r>
            <a:br>
              <a:rPr lang="ru">
                <a:solidFill>
                  <a:srgbClr val="333333"/>
                </a:solidFill>
                <a:latin typeface="Consolas"/>
                <a:ea typeface="Consolas"/>
                <a:cs typeface="Consolas"/>
                <a:sym typeface="Consolas"/>
              </a:rPr>
            </a:br>
            <a:r>
              <a:rPr lang="ru">
                <a:solidFill>
                  <a:srgbClr val="333333"/>
                </a:solidFill>
                <a:latin typeface="Consolas"/>
                <a:ea typeface="Consolas"/>
                <a:cs typeface="Consolas"/>
                <a:sym typeface="Consolas"/>
              </a:rPr>
              <a:t>  </a:t>
            </a:r>
            <a:r>
              <a:rPr b="1" lang="ru">
                <a:solidFill>
                  <a:srgbClr val="000080"/>
                </a:solidFill>
                <a:latin typeface="Consolas"/>
                <a:ea typeface="Consolas"/>
                <a:cs typeface="Consolas"/>
                <a:sym typeface="Consolas"/>
              </a:rPr>
              <a:t>def</a:t>
            </a:r>
            <a:r>
              <a:rPr lang="ru">
                <a:solidFill>
                  <a:srgbClr val="333333"/>
                </a:solidFill>
                <a:latin typeface="Consolas"/>
                <a:ea typeface="Consolas"/>
                <a:cs typeface="Consolas"/>
                <a:sym typeface="Consolas"/>
              </a:rPr>
              <a:t> getAndUpdate(updateFunction</a:t>
            </a:r>
            <a:r>
              <a:rPr b="1" lang="ru">
                <a:solidFill>
                  <a:srgbClr val="000080"/>
                </a:solidFill>
                <a:latin typeface="Consolas"/>
                <a:ea typeface="Consolas"/>
                <a:cs typeface="Consolas"/>
                <a:sym typeface="Consolas"/>
              </a:rPr>
              <a:t>:</a:t>
            </a:r>
            <a:r>
              <a:rPr lang="ru">
                <a:solidFill>
                  <a:srgbClr val="333333"/>
                </a:solidFill>
                <a:latin typeface="Consolas"/>
                <a:ea typeface="Consolas"/>
                <a:cs typeface="Consolas"/>
                <a:sym typeface="Consolas"/>
              </a:rPr>
              <a:t> </a:t>
            </a:r>
            <a:r>
              <a:rPr b="1" lang="ru">
                <a:solidFill>
                  <a:srgbClr val="000080"/>
                </a:solidFill>
                <a:latin typeface="Consolas"/>
                <a:ea typeface="Consolas"/>
                <a:cs typeface="Consolas"/>
                <a:sym typeface="Consolas"/>
              </a:rPr>
              <a:t>IntUnaryOperator</a:t>
            </a:r>
            <a:r>
              <a:rPr lang="ru">
                <a:solidFill>
                  <a:srgbClr val="333333"/>
                </a:solidFill>
                <a:latin typeface="Consolas"/>
                <a:ea typeface="Consolas"/>
                <a:cs typeface="Consolas"/>
                <a:sym typeface="Consolas"/>
              </a:rPr>
              <a:t>)</a:t>
            </a:r>
            <a:r>
              <a:rPr b="1" lang="ru">
                <a:solidFill>
                  <a:srgbClr val="000080"/>
                </a:solidFill>
                <a:latin typeface="Consolas"/>
                <a:ea typeface="Consolas"/>
                <a:cs typeface="Consolas"/>
                <a:sym typeface="Consolas"/>
              </a:rPr>
              <a:t>:</a:t>
            </a:r>
            <a:r>
              <a:rPr lang="ru">
                <a:solidFill>
                  <a:srgbClr val="333333"/>
                </a:solidFill>
                <a:latin typeface="Consolas"/>
                <a:ea typeface="Consolas"/>
                <a:cs typeface="Consolas"/>
                <a:sym typeface="Consolas"/>
              </a:rPr>
              <a:t> </a:t>
            </a:r>
            <a:r>
              <a:rPr b="1" lang="ru">
                <a:solidFill>
                  <a:srgbClr val="000080"/>
                </a:solidFill>
                <a:latin typeface="Consolas"/>
                <a:ea typeface="Consolas"/>
                <a:cs typeface="Consolas"/>
                <a:sym typeface="Consolas"/>
              </a:rPr>
              <a:t>Int</a:t>
            </a:r>
            <a:br>
              <a:rPr lang="ru">
                <a:solidFill>
                  <a:srgbClr val="333333"/>
                </a:solidFill>
                <a:latin typeface="Consolas"/>
                <a:ea typeface="Consolas"/>
                <a:cs typeface="Consolas"/>
                <a:sym typeface="Consolas"/>
              </a:rPr>
            </a:br>
            <a:r>
              <a:rPr lang="ru">
                <a:solidFill>
                  <a:srgbClr val="333333"/>
                </a:solidFill>
                <a:latin typeface="Consolas"/>
                <a:ea typeface="Consolas"/>
                <a:cs typeface="Consolas"/>
                <a:sym typeface="Consolas"/>
              </a:rPr>
              <a:t>  </a:t>
            </a:r>
            <a:r>
              <a:rPr b="1" lang="ru">
                <a:solidFill>
                  <a:srgbClr val="000080"/>
                </a:solidFill>
                <a:latin typeface="Consolas"/>
                <a:ea typeface="Consolas"/>
                <a:cs typeface="Consolas"/>
                <a:sym typeface="Consolas"/>
              </a:rPr>
              <a:t>def</a:t>
            </a:r>
            <a:r>
              <a:rPr lang="ru">
                <a:solidFill>
                  <a:srgbClr val="333333"/>
                </a:solidFill>
                <a:latin typeface="Consolas"/>
                <a:ea typeface="Consolas"/>
                <a:cs typeface="Consolas"/>
                <a:sym typeface="Consolas"/>
              </a:rPr>
              <a:t> updateAndGet(updateFunction</a:t>
            </a:r>
            <a:r>
              <a:rPr b="1" lang="ru">
                <a:solidFill>
                  <a:srgbClr val="000080"/>
                </a:solidFill>
                <a:latin typeface="Consolas"/>
                <a:ea typeface="Consolas"/>
                <a:cs typeface="Consolas"/>
                <a:sym typeface="Consolas"/>
              </a:rPr>
              <a:t>:</a:t>
            </a:r>
            <a:r>
              <a:rPr lang="ru">
                <a:solidFill>
                  <a:srgbClr val="333333"/>
                </a:solidFill>
                <a:latin typeface="Consolas"/>
                <a:ea typeface="Consolas"/>
                <a:cs typeface="Consolas"/>
                <a:sym typeface="Consolas"/>
              </a:rPr>
              <a:t> </a:t>
            </a:r>
            <a:r>
              <a:rPr b="1" lang="ru">
                <a:solidFill>
                  <a:srgbClr val="000080"/>
                </a:solidFill>
                <a:latin typeface="Consolas"/>
                <a:ea typeface="Consolas"/>
                <a:cs typeface="Consolas"/>
                <a:sym typeface="Consolas"/>
              </a:rPr>
              <a:t>IntUnaryOperator</a:t>
            </a:r>
            <a:r>
              <a:rPr lang="ru">
                <a:solidFill>
                  <a:srgbClr val="333333"/>
                </a:solidFill>
                <a:latin typeface="Consolas"/>
                <a:ea typeface="Consolas"/>
                <a:cs typeface="Consolas"/>
                <a:sym typeface="Consolas"/>
              </a:rPr>
              <a:t>)</a:t>
            </a:r>
            <a:r>
              <a:rPr b="1" lang="ru">
                <a:solidFill>
                  <a:srgbClr val="000080"/>
                </a:solidFill>
                <a:latin typeface="Consolas"/>
                <a:ea typeface="Consolas"/>
                <a:cs typeface="Consolas"/>
                <a:sym typeface="Consolas"/>
              </a:rPr>
              <a:t>:</a:t>
            </a:r>
            <a:r>
              <a:rPr lang="ru">
                <a:solidFill>
                  <a:srgbClr val="333333"/>
                </a:solidFill>
                <a:latin typeface="Consolas"/>
                <a:ea typeface="Consolas"/>
                <a:cs typeface="Consolas"/>
                <a:sym typeface="Consolas"/>
              </a:rPr>
              <a:t> </a:t>
            </a:r>
            <a:r>
              <a:rPr b="1" lang="ru">
                <a:solidFill>
                  <a:srgbClr val="000080"/>
                </a:solidFill>
                <a:latin typeface="Consolas"/>
                <a:ea typeface="Consolas"/>
                <a:cs typeface="Consolas"/>
                <a:sym typeface="Consolas"/>
              </a:rPr>
              <a:t>Int</a:t>
            </a:r>
            <a:br>
              <a:rPr lang="ru">
                <a:solidFill>
                  <a:srgbClr val="333333"/>
                </a:solidFill>
                <a:latin typeface="Consolas"/>
                <a:ea typeface="Consolas"/>
                <a:cs typeface="Consolas"/>
                <a:sym typeface="Consolas"/>
              </a:rPr>
            </a:br>
            <a:r>
              <a:rPr lang="ru">
                <a:solidFill>
                  <a:srgbClr val="333333"/>
                </a:solidFill>
                <a:latin typeface="Consolas"/>
                <a:ea typeface="Consolas"/>
                <a:cs typeface="Consolas"/>
                <a:sym typeface="Consolas"/>
              </a:rPr>
              <a:t>  </a:t>
            </a:r>
            <a:r>
              <a:rPr b="1" lang="ru">
                <a:solidFill>
                  <a:srgbClr val="000080"/>
                </a:solidFill>
                <a:latin typeface="Consolas"/>
                <a:ea typeface="Consolas"/>
                <a:cs typeface="Consolas"/>
                <a:sym typeface="Consolas"/>
              </a:rPr>
              <a:t>def</a:t>
            </a:r>
            <a:r>
              <a:rPr lang="ru">
                <a:solidFill>
                  <a:srgbClr val="333333"/>
                </a:solidFill>
                <a:latin typeface="Consolas"/>
                <a:ea typeface="Consolas"/>
                <a:cs typeface="Consolas"/>
                <a:sym typeface="Consolas"/>
              </a:rPr>
              <a:t> getAndAccumulate(x</a:t>
            </a:r>
            <a:r>
              <a:rPr b="1" lang="ru">
                <a:solidFill>
                  <a:srgbClr val="000080"/>
                </a:solidFill>
                <a:latin typeface="Consolas"/>
                <a:ea typeface="Consolas"/>
                <a:cs typeface="Consolas"/>
                <a:sym typeface="Consolas"/>
              </a:rPr>
              <a:t>:</a:t>
            </a:r>
            <a:r>
              <a:rPr lang="ru">
                <a:solidFill>
                  <a:srgbClr val="333333"/>
                </a:solidFill>
                <a:latin typeface="Consolas"/>
                <a:ea typeface="Consolas"/>
                <a:cs typeface="Consolas"/>
                <a:sym typeface="Consolas"/>
              </a:rPr>
              <a:t> </a:t>
            </a:r>
            <a:r>
              <a:rPr b="1" lang="ru">
                <a:solidFill>
                  <a:srgbClr val="000080"/>
                </a:solidFill>
                <a:latin typeface="Consolas"/>
                <a:ea typeface="Consolas"/>
                <a:cs typeface="Consolas"/>
                <a:sym typeface="Consolas"/>
              </a:rPr>
              <a:t>Int</a:t>
            </a:r>
            <a:r>
              <a:rPr lang="ru">
                <a:solidFill>
                  <a:srgbClr val="333333"/>
                </a:solidFill>
                <a:latin typeface="Consolas"/>
                <a:ea typeface="Consolas"/>
                <a:cs typeface="Consolas"/>
                <a:sym typeface="Consolas"/>
              </a:rPr>
              <a:t>, accumulatorFunction</a:t>
            </a:r>
            <a:r>
              <a:rPr b="1" lang="ru">
                <a:solidFill>
                  <a:srgbClr val="000080"/>
                </a:solidFill>
                <a:latin typeface="Consolas"/>
                <a:ea typeface="Consolas"/>
                <a:cs typeface="Consolas"/>
                <a:sym typeface="Consolas"/>
              </a:rPr>
              <a:t>:</a:t>
            </a:r>
            <a:r>
              <a:rPr lang="ru">
                <a:solidFill>
                  <a:srgbClr val="333333"/>
                </a:solidFill>
                <a:latin typeface="Consolas"/>
                <a:ea typeface="Consolas"/>
                <a:cs typeface="Consolas"/>
                <a:sym typeface="Consolas"/>
              </a:rPr>
              <a:t> </a:t>
            </a:r>
            <a:r>
              <a:rPr b="1" lang="ru">
                <a:solidFill>
                  <a:srgbClr val="000080"/>
                </a:solidFill>
                <a:latin typeface="Consolas"/>
                <a:ea typeface="Consolas"/>
                <a:cs typeface="Consolas"/>
                <a:sym typeface="Consolas"/>
              </a:rPr>
              <a:t>IntBinaryOperator</a:t>
            </a:r>
            <a:r>
              <a:rPr lang="ru">
                <a:solidFill>
                  <a:srgbClr val="333333"/>
                </a:solidFill>
                <a:latin typeface="Consolas"/>
                <a:ea typeface="Consolas"/>
                <a:cs typeface="Consolas"/>
                <a:sym typeface="Consolas"/>
              </a:rPr>
              <a:t>)</a:t>
            </a:r>
            <a:r>
              <a:rPr b="1" lang="ru">
                <a:solidFill>
                  <a:srgbClr val="000080"/>
                </a:solidFill>
                <a:latin typeface="Consolas"/>
                <a:ea typeface="Consolas"/>
                <a:cs typeface="Consolas"/>
                <a:sym typeface="Consolas"/>
              </a:rPr>
              <a:t>:</a:t>
            </a:r>
            <a:r>
              <a:rPr lang="ru">
                <a:solidFill>
                  <a:srgbClr val="333333"/>
                </a:solidFill>
                <a:latin typeface="Consolas"/>
                <a:ea typeface="Consolas"/>
                <a:cs typeface="Consolas"/>
                <a:sym typeface="Consolas"/>
              </a:rPr>
              <a:t> </a:t>
            </a:r>
            <a:r>
              <a:rPr b="1" lang="ru">
                <a:solidFill>
                  <a:srgbClr val="000080"/>
                </a:solidFill>
                <a:latin typeface="Consolas"/>
                <a:ea typeface="Consolas"/>
                <a:cs typeface="Consolas"/>
                <a:sym typeface="Consolas"/>
              </a:rPr>
              <a:t>Int</a:t>
            </a:r>
            <a:br>
              <a:rPr lang="ru">
                <a:solidFill>
                  <a:srgbClr val="333333"/>
                </a:solidFill>
                <a:latin typeface="Consolas"/>
                <a:ea typeface="Consolas"/>
                <a:cs typeface="Consolas"/>
                <a:sym typeface="Consolas"/>
              </a:rPr>
            </a:br>
            <a:r>
              <a:rPr lang="ru">
                <a:solidFill>
                  <a:srgbClr val="333333"/>
                </a:solidFill>
                <a:latin typeface="Consolas"/>
                <a:ea typeface="Consolas"/>
                <a:cs typeface="Consolas"/>
                <a:sym typeface="Consolas"/>
              </a:rPr>
              <a:t>  </a:t>
            </a:r>
            <a:r>
              <a:rPr b="1" lang="ru">
                <a:solidFill>
                  <a:srgbClr val="000080"/>
                </a:solidFill>
                <a:latin typeface="Consolas"/>
                <a:ea typeface="Consolas"/>
                <a:cs typeface="Consolas"/>
                <a:sym typeface="Consolas"/>
              </a:rPr>
              <a:t>def</a:t>
            </a:r>
            <a:r>
              <a:rPr lang="ru">
                <a:solidFill>
                  <a:srgbClr val="333333"/>
                </a:solidFill>
                <a:latin typeface="Consolas"/>
                <a:ea typeface="Consolas"/>
                <a:cs typeface="Consolas"/>
                <a:sym typeface="Consolas"/>
              </a:rPr>
              <a:t> accumulateAndGet(x</a:t>
            </a:r>
            <a:r>
              <a:rPr b="1" lang="ru">
                <a:solidFill>
                  <a:srgbClr val="000080"/>
                </a:solidFill>
                <a:latin typeface="Consolas"/>
                <a:ea typeface="Consolas"/>
                <a:cs typeface="Consolas"/>
                <a:sym typeface="Consolas"/>
              </a:rPr>
              <a:t>:</a:t>
            </a:r>
            <a:r>
              <a:rPr lang="ru">
                <a:solidFill>
                  <a:srgbClr val="333333"/>
                </a:solidFill>
                <a:latin typeface="Consolas"/>
                <a:ea typeface="Consolas"/>
                <a:cs typeface="Consolas"/>
                <a:sym typeface="Consolas"/>
              </a:rPr>
              <a:t> </a:t>
            </a:r>
            <a:r>
              <a:rPr b="1" lang="ru">
                <a:solidFill>
                  <a:srgbClr val="000080"/>
                </a:solidFill>
                <a:latin typeface="Consolas"/>
                <a:ea typeface="Consolas"/>
                <a:cs typeface="Consolas"/>
                <a:sym typeface="Consolas"/>
              </a:rPr>
              <a:t>Int</a:t>
            </a:r>
            <a:r>
              <a:rPr lang="ru">
                <a:solidFill>
                  <a:srgbClr val="333333"/>
                </a:solidFill>
                <a:latin typeface="Consolas"/>
                <a:ea typeface="Consolas"/>
                <a:cs typeface="Consolas"/>
                <a:sym typeface="Consolas"/>
              </a:rPr>
              <a:t>, accumulatorFunction</a:t>
            </a:r>
            <a:r>
              <a:rPr b="1" lang="ru">
                <a:solidFill>
                  <a:srgbClr val="000080"/>
                </a:solidFill>
                <a:latin typeface="Consolas"/>
                <a:ea typeface="Consolas"/>
                <a:cs typeface="Consolas"/>
                <a:sym typeface="Consolas"/>
              </a:rPr>
              <a:t>:</a:t>
            </a:r>
            <a:r>
              <a:rPr lang="ru">
                <a:solidFill>
                  <a:srgbClr val="333333"/>
                </a:solidFill>
                <a:latin typeface="Consolas"/>
                <a:ea typeface="Consolas"/>
                <a:cs typeface="Consolas"/>
                <a:sym typeface="Consolas"/>
              </a:rPr>
              <a:t> </a:t>
            </a:r>
            <a:r>
              <a:rPr b="1" lang="ru">
                <a:solidFill>
                  <a:srgbClr val="000080"/>
                </a:solidFill>
                <a:latin typeface="Consolas"/>
                <a:ea typeface="Consolas"/>
                <a:cs typeface="Consolas"/>
                <a:sym typeface="Consolas"/>
              </a:rPr>
              <a:t>IntBinaryOperator</a:t>
            </a:r>
            <a:r>
              <a:rPr lang="ru">
                <a:solidFill>
                  <a:srgbClr val="333333"/>
                </a:solidFill>
                <a:latin typeface="Consolas"/>
                <a:ea typeface="Consolas"/>
                <a:cs typeface="Consolas"/>
                <a:sym typeface="Consolas"/>
              </a:rPr>
              <a:t>)</a:t>
            </a:r>
            <a:r>
              <a:rPr b="1" lang="ru">
                <a:solidFill>
                  <a:srgbClr val="000080"/>
                </a:solidFill>
                <a:latin typeface="Consolas"/>
                <a:ea typeface="Consolas"/>
                <a:cs typeface="Consolas"/>
                <a:sym typeface="Consolas"/>
              </a:rPr>
              <a:t>:</a:t>
            </a:r>
            <a:r>
              <a:rPr lang="ru">
                <a:solidFill>
                  <a:srgbClr val="333333"/>
                </a:solidFill>
                <a:latin typeface="Consolas"/>
                <a:ea typeface="Consolas"/>
                <a:cs typeface="Consolas"/>
                <a:sym typeface="Consolas"/>
              </a:rPr>
              <a:t> </a:t>
            </a:r>
            <a:r>
              <a:rPr b="1" lang="ru">
                <a:solidFill>
                  <a:srgbClr val="000080"/>
                </a:solidFill>
                <a:latin typeface="Consolas"/>
                <a:ea typeface="Consolas"/>
                <a:cs typeface="Consolas"/>
                <a:sym typeface="Consolas"/>
              </a:rPr>
              <a:t>Int</a:t>
            </a:r>
            <a:br>
              <a:rPr lang="ru">
                <a:solidFill>
                  <a:srgbClr val="333333"/>
                </a:solidFill>
                <a:latin typeface="Consolas"/>
                <a:ea typeface="Consolas"/>
                <a:cs typeface="Consolas"/>
                <a:sym typeface="Consolas"/>
              </a:rPr>
            </a:br>
            <a:r>
              <a:rPr lang="ru">
                <a:solidFill>
                  <a:srgbClr val="333333"/>
                </a:solidFill>
                <a:latin typeface="Consolas"/>
                <a:ea typeface="Consolas"/>
                <a:cs typeface="Consolas"/>
                <a:sym typeface="Consolas"/>
              </a:rPr>
              <a:t>}</a:t>
            </a:r>
            <a:endParaRPr>
              <a:solidFill>
                <a:srgbClr val="333333"/>
              </a:solidFill>
              <a:latin typeface="Consolas"/>
              <a:ea typeface="Consolas"/>
              <a:cs typeface="Consolas"/>
              <a:sym typeface="Consola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3D4E6"/>
        </a:solidFill>
      </p:bgPr>
    </p:bg>
    <p:spTree>
      <p:nvGrpSpPr>
        <p:cNvPr id="78" name="Shape 78"/>
        <p:cNvGrpSpPr/>
        <p:nvPr/>
      </p:nvGrpSpPr>
      <p:grpSpPr>
        <a:xfrm>
          <a:off x="0" y="0"/>
          <a:ext cx="0" cy="0"/>
          <a:chOff x="0" y="0"/>
          <a:chExt cx="0" cy="0"/>
        </a:xfrm>
      </p:grpSpPr>
      <p:sp>
        <p:nvSpPr>
          <p:cNvPr id="79" name="Shape 79"/>
          <p:cNvSpPr txBox="1"/>
          <p:nvPr>
            <p:ph type="title"/>
          </p:nvPr>
        </p:nvSpPr>
        <p:spPr>
          <a:xfrm>
            <a:off x="311700" y="279700"/>
            <a:ext cx="8520600" cy="572700"/>
          </a:xfrm>
          <a:prstGeom prst="rect">
            <a:avLst/>
          </a:prstGeom>
          <a:solidFill>
            <a:srgbClr val="FFDD2D"/>
          </a:solidFill>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ru">
                <a:solidFill>
                  <a:schemeClr val="dk2"/>
                </a:solidFill>
              </a:rPr>
              <a:t>Введение</a:t>
            </a:r>
            <a:endParaRPr>
              <a:solidFill>
                <a:schemeClr val="dk2"/>
              </a:solidFill>
            </a:endParaRPr>
          </a:p>
        </p:txBody>
      </p:sp>
      <p:sp>
        <p:nvSpPr>
          <p:cNvPr id="80" name="Shape 80"/>
          <p:cNvSpPr txBox="1"/>
          <p:nvPr/>
        </p:nvSpPr>
        <p:spPr>
          <a:xfrm>
            <a:off x="311700" y="952575"/>
            <a:ext cx="8520600" cy="3922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ru"/>
              <a:t>Процесс</a:t>
            </a:r>
            <a:r>
              <a:rPr lang="ru"/>
              <a:t> - отдельная изолированная программа. Включает в себя:</a:t>
            </a:r>
            <a:endParaRPr/>
          </a:p>
          <a:p>
            <a:pPr indent="-317500" lvl="0" marL="457200" rtl="0">
              <a:spcBef>
                <a:spcPts val="0"/>
              </a:spcBef>
              <a:spcAft>
                <a:spcPts val="0"/>
              </a:spcAft>
              <a:buSzPts val="1400"/>
              <a:buChar char="-"/>
            </a:pPr>
            <a:r>
              <a:rPr lang="ru"/>
              <a:t>исходный исполняемый код</a:t>
            </a:r>
            <a:endParaRPr/>
          </a:p>
          <a:p>
            <a:pPr indent="-317500" lvl="0" marL="457200" rtl="0">
              <a:spcBef>
                <a:spcPts val="0"/>
              </a:spcBef>
              <a:spcAft>
                <a:spcPts val="0"/>
              </a:spcAft>
              <a:buSzPts val="1400"/>
              <a:buChar char="-"/>
            </a:pPr>
            <a:r>
              <a:rPr lang="ru"/>
              <a:t>собственная область виртуальной памяти, содержащая</a:t>
            </a:r>
            <a:endParaRPr/>
          </a:p>
          <a:p>
            <a:pPr indent="-317500" lvl="1" marL="914400" rtl="0">
              <a:spcBef>
                <a:spcPts val="0"/>
              </a:spcBef>
              <a:spcAft>
                <a:spcPts val="0"/>
              </a:spcAft>
              <a:buSzPts val="1400"/>
              <a:buChar char="-"/>
            </a:pPr>
            <a:r>
              <a:rPr lang="ru"/>
              <a:t>исполняемый код</a:t>
            </a:r>
            <a:endParaRPr/>
          </a:p>
          <a:p>
            <a:pPr indent="-317500" lvl="1" marL="914400" rtl="0">
              <a:spcBef>
                <a:spcPts val="0"/>
              </a:spcBef>
              <a:spcAft>
                <a:spcPts val="0"/>
              </a:spcAft>
              <a:buSzPts val="1400"/>
              <a:buChar char="-"/>
            </a:pPr>
            <a:r>
              <a:rPr lang="ru"/>
              <a:t>данные</a:t>
            </a:r>
            <a:endParaRPr/>
          </a:p>
          <a:p>
            <a:pPr indent="-317500" lvl="1" marL="914400" rtl="0">
              <a:spcBef>
                <a:spcPts val="0"/>
              </a:spcBef>
              <a:spcAft>
                <a:spcPts val="0"/>
              </a:spcAft>
              <a:buSzPts val="1400"/>
              <a:buChar char="-"/>
            </a:pPr>
            <a:r>
              <a:rPr lang="ru"/>
              <a:t>стек вызовов</a:t>
            </a:r>
            <a:endParaRPr/>
          </a:p>
          <a:p>
            <a:pPr indent="-317500" lvl="0" marL="457200" rtl="0">
              <a:spcBef>
                <a:spcPts val="0"/>
              </a:spcBef>
              <a:spcAft>
                <a:spcPts val="0"/>
              </a:spcAft>
              <a:buSzPts val="1400"/>
              <a:buChar char="-"/>
            </a:pPr>
            <a:r>
              <a:rPr lang="ru"/>
              <a:t>дескрипторы ресурсов ОС: файлы, сокеты и пр.</a:t>
            </a:r>
            <a:endParaRPr/>
          </a:p>
          <a:p>
            <a:pPr indent="-317500" lvl="0" marL="457200" rtl="0">
              <a:spcBef>
                <a:spcPts val="0"/>
              </a:spcBef>
              <a:spcAft>
                <a:spcPts val="0"/>
              </a:spcAft>
              <a:buSzPts val="1400"/>
              <a:buChar char="-"/>
            </a:pPr>
            <a:r>
              <a:rPr lang="ru"/>
              <a:t>атрибуты доступа, разрешения на совершение действий в ОС</a:t>
            </a:r>
            <a:endParaRPr/>
          </a:p>
          <a:p>
            <a:pPr indent="-317500" lvl="0" marL="457200" rtl="0">
              <a:spcBef>
                <a:spcPts val="0"/>
              </a:spcBef>
              <a:spcAft>
                <a:spcPts val="0"/>
              </a:spcAft>
              <a:buSzPts val="1400"/>
              <a:buChar char="-"/>
            </a:pPr>
            <a:r>
              <a:rPr lang="ru"/>
              <a:t>состояние процессора (контекста) в ОС:</a:t>
            </a:r>
            <a:endParaRPr/>
          </a:p>
          <a:p>
            <a:pPr indent="-317500" lvl="1" marL="914400" rtl="0">
              <a:spcBef>
                <a:spcPts val="0"/>
              </a:spcBef>
              <a:spcAft>
                <a:spcPts val="0"/>
              </a:spcAft>
              <a:buSzPts val="1400"/>
              <a:buChar char="-"/>
            </a:pPr>
            <a:r>
              <a:rPr lang="ru"/>
              <a:t>содержимое регистров</a:t>
            </a:r>
            <a:endParaRPr/>
          </a:p>
          <a:p>
            <a:pPr indent="-317500" lvl="1" marL="914400" rtl="0">
              <a:spcBef>
                <a:spcPts val="0"/>
              </a:spcBef>
              <a:spcAft>
                <a:spcPts val="0"/>
              </a:spcAft>
              <a:buSzPts val="1400"/>
              <a:buChar char="-"/>
            </a:pPr>
            <a:r>
              <a:rPr lang="ru"/>
              <a:t>преобразование виртуальной памяти в физическую</a:t>
            </a:r>
            <a:endParaRPr/>
          </a:p>
          <a:p>
            <a:pPr indent="-317500" lvl="1" marL="914400">
              <a:spcBef>
                <a:spcPts val="0"/>
              </a:spcBef>
              <a:spcAft>
                <a:spcPts val="0"/>
              </a:spcAft>
              <a:buSzPts val="1400"/>
              <a:buChar char="-"/>
            </a:pPr>
            <a:r>
              <a:rPr lang="ru"/>
              <a:t>и пр.</a:t>
            </a:r>
            <a:endParaRPr/>
          </a:p>
          <a:p>
            <a:pPr indent="0" lvl="0" marL="0">
              <a:spcBef>
                <a:spcPts val="0"/>
              </a:spcBef>
              <a:spcAft>
                <a:spcPts val="0"/>
              </a:spcAft>
              <a:buNone/>
            </a:pPr>
            <a:r>
              <a:t/>
            </a:r>
            <a:endParaRPr/>
          </a:p>
          <a:p>
            <a:pPr indent="0" lvl="0" marL="0">
              <a:spcBef>
                <a:spcPts val="0"/>
              </a:spcBef>
              <a:spcAft>
                <a:spcPts val="0"/>
              </a:spcAft>
              <a:buNone/>
            </a:pPr>
            <a:r>
              <a:rPr b="1" lang="ru"/>
              <a:t>Поток</a:t>
            </a:r>
            <a:r>
              <a:rPr lang="ru"/>
              <a:t> - составная часть процесса, наименьшая единица обработки, которая может быть назначена ядром ОС. В отличие от процессов, потоки:</a:t>
            </a:r>
            <a:endParaRPr/>
          </a:p>
          <a:p>
            <a:pPr indent="-317500" lvl="0" marL="457200" rtl="0">
              <a:spcBef>
                <a:spcPts val="0"/>
              </a:spcBef>
              <a:spcAft>
                <a:spcPts val="0"/>
              </a:spcAft>
              <a:buSzPts val="1400"/>
              <a:buChar char="-"/>
            </a:pPr>
            <a:r>
              <a:rPr lang="ru"/>
              <a:t>являются частью процесса, заимствуют его исполняемый код, данные, ресурсы, доступы</a:t>
            </a:r>
            <a:endParaRPr/>
          </a:p>
          <a:p>
            <a:pPr indent="-317500" lvl="0" marL="457200" rtl="0">
              <a:spcBef>
                <a:spcPts val="0"/>
              </a:spcBef>
              <a:spcAft>
                <a:spcPts val="0"/>
              </a:spcAft>
              <a:buSzPts val="1400"/>
              <a:buChar char="-"/>
            </a:pPr>
            <a:r>
              <a:rPr lang="ru"/>
              <a:t>имеют собственный стек вызовов, содержимое регистров и локальные переменные</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3D4E6"/>
        </a:solidFill>
      </p:bgPr>
    </p:bg>
    <p:spTree>
      <p:nvGrpSpPr>
        <p:cNvPr id="366" name="Shape 366"/>
        <p:cNvGrpSpPr/>
        <p:nvPr/>
      </p:nvGrpSpPr>
      <p:grpSpPr>
        <a:xfrm>
          <a:off x="0" y="0"/>
          <a:ext cx="0" cy="0"/>
          <a:chOff x="0" y="0"/>
          <a:chExt cx="0" cy="0"/>
        </a:xfrm>
      </p:grpSpPr>
      <p:sp>
        <p:nvSpPr>
          <p:cNvPr id="367" name="Shape 367"/>
          <p:cNvSpPr txBox="1"/>
          <p:nvPr>
            <p:ph type="title"/>
          </p:nvPr>
        </p:nvSpPr>
        <p:spPr>
          <a:xfrm>
            <a:off x="311700" y="279700"/>
            <a:ext cx="8520600" cy="572700"/>
          </a:xfrm>
          <a:prstGeom prst="rect">
            <a:avLst/>
          </a:prstGeom>
          <a:solidFill>
            <a:srgbClr val="FFDD2D"/>
          </a:solidFill>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ru">
                <a:solidFill>
                  <a:schemeClr val="dk2"/>
                </a:solidFill>
              </a:rPr>
              <a:t>Неблокирующая синхронизация</a:t>
            </a:r>
            <a:endParaRPr>
              <a:solidFill>
                <a:schemeClr val="dk2"/>
              </a:solidFill>
            </a:endParaRPr>
          </a:p>
        </p:txBody>
      </p:sp>
      <p:sp>
        <p:nvSpPr>
          <p:cNvPr id="368" name="Shape 368"/>
          <p:cNvSpPr txBox="1"/>
          <p:nvPr/>
        </p:nvSpPr>
        <p:spPr>
          <a:xfrm>
            <a:off x="311700" y="967225"/>
            <a:ext cx="8520600" cy="3854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ru" sz="1600"/>
              <a:t>CAS (compare-and-swap)</a:t>
            </a:r>
            <a:r>
              <a:rPr lang="ru" sz="1600"/>
              <a:t> - основная инструкция для атомарных изменений. </a:t>
            </a:r>
            <a:br>
              <a:rPr lang="ru" sz="1600"/>
            </a:br>
            <a:r>
              <a:rPr lang="ru" sz="1600"/>
              <a:t>CAS(A, B) говорит, что надо изменить текущее значение переменной на B только если там сейчас записано A. И все это делается атомарно.</a:t>
            </a:r>
            <a:endParaRPr sz="1600"/>
          </a:p>
          <a:p>
            <a:pPr indent="0" lvl="0" marL="0" rtl="0">
              <a:spcBef>
                <a:spcPts val="1000"/>
              </a:spcBef>
              <a:spcAft>
                <a:spcPts val="0"/>
              </a:spcAft>
              <a:buNone/>
            </a:pPr>
            <a:r>
              <a:rPr lang="ru" sz="1600"/>
              <a:t>На современных процессорах CAS выполняется одной инструкцией ЦП.</a:t>
            </a:r>
            <a:endParaRPr sz="1600"/>
          </a:p>
          <a:p>
            <a:pPr indent="0" lvl="0" marL="0" rtl="0">
              <a:spcBef>
                <a:spcPts val="1000"/>
              </a:spcBef>
              <a:spcAft>
                <a:spcPts val="0"/>
              </a:spcAft>
              <a:buNone/>
            </a:pPr>
            <a:r>
              <a:rPr lang="ru" sz="1600"/>
              <a:t>При использовании оптимистичных блокировок в худшем случае как минимум один поток сможет произвести свои изменения, остальные же будут пробовать еще раз.</a:t>
            </a:r>
            <a:br>
              <a:rPr lang="ru" sz="1600"/>
            </a:br>
            <a:r>
              <a:rPr lang="ru" sz="1600"/>
              <a:t>При этом классической блокировки потока не будет, поток будет самостоятельно определять, что же делать дальше:</a:t>
            </a:r>
            <a:endParaRPr sz="1600"/>
          </a:p>
          <a:p>
            <a:pPr indent="-330200" lvl="0" marL="457200" rtl="0">
              <a:spcBef>
                <a:spcPts val="1000"/>
              </a:spcBef>
              <a:spcAft>
                <a:spcPts val="0"/>
              </a:spcAft>
              <a:buSzPts val="1600"/>
              <a:buChar char="-"/>
            </a:pPr>
            <a:r>
              <a:rPr lang="ru" sz="1600"/>
              <a:t>попробовать еще раз</a:t>
            </a:r>
            <a:endParaRPr sz="1600"/>
          </a:p>
          <a:p>
            <a:pPr indent="-330200" lvl="0" marL="457200" rtl="0">
              <a:spcBef>
                <a:spcPts val="0"/>
              </a:spcBef>
              <a:spcAft>
                <a:spcPts val="0"/>
              </a:spcAft>
              <a:buSzPts val="1600"/>
              <a:buChar char="-"/>
            </a:pPr>
            <a:r>
              <a:rPr lang="ru" sz="1600"/>
              <a:t>выполнить какое-либо действие по восстановлению</a:t>
            </a:r>
            <a:endParaRPr sz="1600"/>
          </a:p>
          <a:p>
            <a:pPr indent="-330200" lvl="0" marL="457200" rtl="0">
              <a:spcBef>
                <a:spcPts val="0"/>
              </a:spcBef>
              <a:spcAft>
                <a:spcPts val="0"/>
              </a:spcAft>
              <a:buSzPts val="1600"/>
              <a:buChar char="-"/>
            </a:pPr>
            <a:r>
              <a:rPr lang="ru" sz="1600"/>
              <a:t>ничего не делать (игнорировать)</a:t>
            </a:r>
            <a:endParaRPr sz="16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3D4E6"/>
        </a:solidFill>
      </p:bgPr>
    </p:bg>
    <p:spTree>
      <p:nvGrpSpPr>
        <p:cNvPr id="372" name="Shape 372"/>
        <p:cNvGrpSpPr/>
        <p:nvPr/>
      </p:nvGrpSpPr>
      <p:grpSpPr>
        <a:xfrm>
          <a:off x="0" y="0"/>
          <a:ext cx="0" cy="0"/>
          <a:chOff x="0" y="0"/>
          <a:chExt cx="0" cy="0"/>
        </a:xfrm>
      </p:grpSpPr>
      <p:sp>
        <p:nvSpPr>
          <p:cNvPr id="373" name="Shape 373"/>
          <p:cNvSpPr txBox="1"/>
          <p:nvPr>
            <p:ph type="title"/>
          </p:nvPr>
        </p:nvSpPr>
        <p:spPr>
          <a:xfrm>
            <a:off x="311700" y="279700"/>
            <a:ext cx="8520600" cy="572700"/>
          </a:xfrm>
          <a:prstGeom prst="rect">
            <a:avLst/>
          </a:prstGeom>
          <a:solidFill>
            <a:srgbClr val="FFDD2D"/>
          </a:solidFill>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ru">
                <a:solidFill>
                  <a:schemeClr val="dk2"/>
                </a:solidFill>
              </a:rPr>
              <a:t>Ускоряем приложения</a:t>
            </a:r>
            <a:endParaRPr>
              <a:solidFill>
                <a:schemeClr val="dk2"/>
              </a:solidFill>
            </a:endParaRPr>
          </a:p>
        </p:txBody>
      </p:sp>
      <p:sp>
        <p:nvSpPr>
          <p:cNvPr id="374" name="Shape 374"/>
          <p:cNvSpPr txBox="1"/>
          <p:nvPr/>
        </p:nvSpPr>
        <p:spPr>
          <a:xfrm>
            <a:off x="311700" y="967225"/>
            <a:ext cx="8520600" cy="3854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ru" sz="1600"/>
              <a:t>Ускорение приложения неизбежно увеличивает его сложность, </a:t>
            </a:r>
            <a:br>
              <a:rPr lang="ru" sz="1600"/>
            </a:br>
            <a:r>
              <a:rPr lang="ru" sz="1600"/>
              <a:t>а следовательно - и вероятность ошибок в потокобезопасности </a:t>
            </a:r>
            <a:br>
              <a:rPr lang="ru" sz="1600"/>
            </a:br>
            <a:r>
              <a:rPr lang="ru" sz="1600"/>
              <a:t>и блокировках.</a:t>
            </a:r>
            <a:endParaRPr sz="1600"/>
          </a:p>
          <a:p>
            <a:pPr indent="0" lvl="0" marL="0" rtl="0">
              <a:spcBef>
                <a:spcPts val="1000"/>
              </a:spcBef>
              <a:spcAft>
                <a:spcPts val="0"/>
              </a:spcAft>
              <a:buNone/>
            </a:pPr>
            <a:r>
              <a:rPr lang="ru" sz="1600"/>
              <a:t>Отсюда первый принцип ускорения приложений: сначала </a:t>
            </a:r>
            <a:br>
              <a:rPr lang="ru" sz="1600"/>
            </a:br>
            <a:r>
              <a:rPr lang="ru" sz="1600"/>
              <a:t>добейтесь корректности работы, лишь потом - ускоряйте. </a:t>
            </a:r>
            <a:br>
              <a:rPr lang="ru" sz="1600"/>
            </a:br>
            <a:r>
              <a:rPr lang="ru" sz="1600"/>
              <a:t>И только если ускорение действительно необходимо исходя </a:t>
            </a:r>
            <a:br>
              <a:rPr lang="ru" sz="1600"/>
            </a:br>
            <a:r>
              <a:rPr lang="ru" sz="1600"/>
              <a:t>из ваших требований!</a:t>
            </a:r>
            <a:endParaRPr sz="1600"/>
          </a:p>
          <a:p>
            <a:pPr indent="0" lvl="0" marL="0" rtl="0">
              <a:spcBef>
                <a:spcPts val="1000"/>
              </a:spcBef>
              <a:spcAft>
                <a:spcPts val="0"/>
              </a:spcAft>
              <a:buNone/>
            </a:pPr>
            <a:r>
              <a:rPr lang="ru" sz="1600"/>
              <a:t>Производительность может быть измерена различными способами:</a:t>
            </a:r>
            <a:endParaRPr sz="1600"/>
          </a:p>
          <a:p>
            <a:pPr indent="-330200" lvl="0" marL="457200" rtl="0">
              <a:spcBef>
                <a:spcPts val="1000"/>
              </a:spcBef>
              <a:spcAft>
                <a:spcPts val="0"/>
              </a:spcAft>
              <a:buSzPts val="1600"/>
              <a:buChar char="-"/>
            </a:pPr>
            <a:r>
              <a:rPr lang="ru" sz="1600"/>
              <a:t>Как быстро: время обработки, задержка</a:t>
            </a:r>
            <a:endParaRPr sz="1600"/>
          </a:p>
          <a:p>
            <a:pPr indent="-330200" lvl="0" marL="457200" rtl="0">
              <a:spcBef>
                <a:spcPts val="0"/>
              </a:spcBef>
              <a:spcAft>
                <a:spcPts val="0"/>
              </a:spcAft>
              <a:buSzPts val="1600"/>
              <a:buChar char="-"/>
            </a:pPr>
            <a:r>
              <a:rPr lang="ru" sz="1600"/>
              <a:t>Как много: емкость, пропускная способность</a:t>
            </a:r>
            <a:endParaRPr sz="1600"/>
          </a:p>
          <a:p>
            <a:pPr indent="0" lvl="0" marL="0" rtl="0">
              <a:spcBef>
                <a:spcPts val="1000"/>
              </a:spcBef>
              <a:spcAft>
                <a:spcPts val="1000"/>
              </a:spcAft>
              <a:buNone/>
            </a:pPr>
            <a:r>
              <a:rPr b="1" lang="ru" sz="1600"/>
              <a:t>Масштабируемость</a:t>
            </a:r>
            <a:r>
              <a:rPr lang="ru" sz="1600"/>
              <a:t> - способность увеличения емкости или пропускной способности приложения при добавлении дополнительных ресурсов (CPU, память, диск, сеть).</a:t>
            </a:r>
            <a:endParaRPr sz="1600"/>
          </a:p>
        </p:txBody>
      </p:sp>
      <p:pic>
        <p:nvPicPr>
          <p:cNvPr id="375" name="Shape 375"/>
          <p:cNvPicPr preferRelativeResize="0"/>
          <p:nvPr/>
        </p:nvPicPr>
        <p:blipFill rotWithShape="1">
          <a:blip r:embed="rId3">
            <a:alphaModFix/>
          </a:blip>
          <a:srcRect b="14891" l="5657" r="5799" t="29211"/>
          <a:stretch/>
        </p:blipFill>
        <p:spPr>
          <a:xfrm>
            <a:off x="6539450" y="1052300"/>
            <a:ext cx="2292850" cy="14474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3D4E6"/>
        </a:solidFill>
      </p:bgPr>
    </p:bg>
    <p:spTree>
      <p:nvGrpSpPr>
        <p:cNvPr id="379" name="Shape 379"/>
        <p:cNvGrpSpPr/>
        <p:nvPr/>
      </p:nvGrpSpPr>
      <p:grpSpPr>
        <a:xfrm>
          <a:off x="0" y="0"/>
          <a:ext cx="0" cy="0"/>
          <a:chOff x="0" y="0"/>
          <a:chExt cx="0" cy="0"/>
        </a:xfrm>
      </p:grpSpPr>
      <p:sp>
        <p:nvSpPr>
          <p:cNvPr id="380" name="Shape 380"/>
          <p:cNvSpPr txBox="1"/>
          <p:nvPr>
            <p:ph type="title"/>
          </p:nvPr>
        </p:nvSpPr>
        <p:spPr>
          <a:xfrm>
            <a:off x="311700" y="279700"/>
            <a:ext cx="8520600" cy="572700"/>
          </a:xfrm>
          <a:prstGeom prst="rect">
            <a:avLst/>
          </a:prstGeom>
          <a:solidFill>
            <a:srgbClr val="FFDD2D"/>
          </a:solidFill>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ru">
                <a:solidFill>
                  <a:schemeClr val="dk2"/>
                </a:solidFill>
              </a:rPr>
              <a:t>Ускоряем приложения</a:t>
            </a:r>
            <a:endParaRPr>
              <a:solidFill>
                <a:schemeClr val="dk2"/>
              </a:solidFill>
            </a:endParaRPr>
          </a:p>
        </p:txBody>
      </p:sp>
      <p:sp>
        <p:nvSpPr>
          <p:cNvPr id="381" name="Shape 381"/>
          <p:cNvSpPr txBox="1"/>
          <p:nvPr/>
        </p:nvSpPr>
        <p:spPr>
          <a:xfrm>
            <a:off x="311700" y="967225"/>
            <a:ext cx="8520600" cy="3854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ru" sz="1600"/>
              <a:t>Оптимизация </a:t>
            </a:r>
            <a:r>
              <a:rPr b="1" lang="ru" sz="1600"/>
              <a:t>для увеличения производительности</a:t>
            </a:r>
            <a:r>
              <a:rPr lang="ru" sz="1600"/>
              <a:t> зачастую отличается от оптимизации </a:t>
            </a:r>
            <a:r>
              <a:rPr b="1" lang="ru" sz="1600"/>
              <a:t>для масштабируемости</a:t>
            </a:r>
            <a:r>
              <a:rPr lang="ru" sz="1600"/>
              <a:t>: более быстрый алгоритм, кеширование vs. способы распараллеливания алгоритма.</a:t>
            </a:r>
            <a:endParaRPr sz="1600"/>
          </a:p>
          <a:p>
            <a:pPr indent="0" lvl="0" marL="0" rtl="0">
              <a:spcBef>
                <a:spcPts val="1000"/>
              </a:spcBef>
              <a:spcAft>
                <a:spcPts val="0"/>
              </a:spcAft>
              <a:buNone/>
            </a:pPr>
            <a:r>
              <a:rPr lang="ru" sz="1600"/>
              <a:t>Практически любая оптимизация - это улучшение одного за счет ухудшения другого:</a:t>
            </a:r>
            <a:endParaRPr sz="1600"/>
          </a:p>
          <a:p>
            <a:pPr indent="-330200" lvl="0" marL="457200" rtl="0">
              <a:spcBef>
                <a:spcPts val="1000"/>
              </a:spcBef>
              <a:spcAft>
                <a:spcPts val="0"/>
              </a:spcAft>
              <a:buSzPts val="1600"/>
              <a:buChar char="-"/>
            </a:pPr>
            <a:r>
              <a:rPr lang="ru" sz="1600"/>
              <a:t>производительность за счет потребляемой памяти (и наоборот)</a:t>
            </a:r>
            <a:endParaRPr sz="1600"/>
          </a:p>
          <a:p>
            <a:pPr indent="-330200" lvl="0" marL="457200" rtl="0">
              <a:spcBef>
                <a:spcPts val="0"/>
              </a:spcBef>
              <a:spcAft>
                <a:spcPts val="0"/>
              </a:spcAft>
              <a:buSzPts val="1600"/>
              <a:buChar char="-"/>
            </a:pPr>
            <a:r>
              <a:rPr lang="ru" sz="1600"/>
              <a:t>пропускная способность за счет дублирования и взаимной синхронизации</a:t>
            </a:r>
            <a:endParaRPr sz="1600"/>
          </a:p>
          <a:p>
            <a:pPr indent="-330200" lvl="0" marL="457200" rtl="0">
              <a:spcBef>
                <a:spcPts val="0"/>
              </a:spcBef>
              <a:spcAft>
                <a:spcPts val="0"/>
              </a:spcAft>
              <a:buSzPts val="1600"/>
              <a:buChar char="-"/>
            </a:pPr>
            <a:r>
              <a:rPr lang="ru" sz="1600"/>
              <a:t>практически всегда страдает простота и надежность</a:t>
            </a:r>
            <a:endParaRPr sz="1600"/>
          </a:p>
          <a:p>
            <a:pPr indent="0" lvl="0" marL="0" rtl="0">
              <a:spcBef>
                <a:spcPts val="1000"/>
              </a:spcBef>
              <a:spcAft>
                <a:spcPts val="0"/>
              </a:spcAft>
              <a:buNone/>
            </a:pPr>
            <a:r>
              <a:rPr lang="ru" sz="1600"/>
              <a:t>Еще раз: </a:t>
            </a:r>
            <a:r>
              <a:rPr b="1" lang="ru" sz="1600"/>
              <a:t>П</a:t>
            </a:r>
            <a:r>
              <a:rPr b="1" lang="ru" sz="1600"/>
              <a:t>режде, чем ускорять что-либо, необходимо быть уверенным, что это действительно нужно! </a:t>
            </a:r>
            <a:r>
              <a:rPr lang="ru" sz="1600"/>
              <a:t>Погоня за производительностью - одна из самых распространенных причин ошибок в многопоточности.</a:t>
            </a:r>
            <a:endParaRPr sz="1600"/>
          </a:p>
          <a:p>
            <a:pPr indent="0" lvl="0" marL="0" rtl="0">
              <a:spcBef>
                <a:spcPts val="1000"/>
              </a:spcBef>
              <a:spcAft>
                <a:spcPts val="1000"/>
              </a:spcAft>
              <a:buNone/>
            </a:pPr>
            <a:r>
              <a:rPr lang="ru" sz="1600"/>
              <a:t>А уж если решили ускорять - делайте это осознанно! Сначала измеряйте, потом меняйте, потом измеряйте еще раз!</a:t>
            </a:r>
            <a:endParaRPr sz="16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3D4E6"/>
        </a:solidFill>
      </p:bgPr>
    </p:bg>
    <p:spTree>
      <p:nvGrpSpPr>
        <p:cNvPr id="385" name="Shape 385"/>
        <p:cNvGrpSpPr/>
        <p:nvPr/>
      </p:nvGrpSpPr>
      <p:grpSpPr>
        <a:xfrm>
          <a:off x="0" y="0"/>
          <a:ext cx="0" cy="0"/>
          <a:chOff x="0" y="0"/>
          <a:chExt cx="0" cy="0"/>
        </a:xfrm>
      </p:grpSpPr>
      <p:sp>
        <p:nvSpPr>
          <p:cNvPr id="386" name="Shape 386"/>
          <p:cNvSpPr txBox="1"/>
          <p:nvPr>
            <p:ph type="title"/>
          </p:nvPr>
        </p:nvSpPr>
        <p:spPr>
          <a:xfrm>
            <a:off x="311700" y="279700"/>
            <a:ext cx="8520600" cy="572700"/>
          </a:xfrm>
          <a:prstGeom prst="rect">
            <a:avLst/>
          </a:prstGeom>
          <a:solidFill>
            <a:srgbClr val="FFDD2D"/>
          </a:solidFill>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ru">
                <a:solidFill>
                  <a:schemeClr val="dk2"/>
                </a:solidFill>
              </a:rPr>
              <a:t>Ускоряем приложения</a:t>
            </a:r>
            <a:endParaRPr>
              <a:solidFill>
                <a:schemeClr val="dk2"/>
              </a:solidFill>
            </a:endParaRPr>
          </a:p>
        </p:txBody>
      </p:sp>
      <p:sp>
        <p:nvSpPr>
          <p:cNvPr id="387" name="Shape 387"/>
          <p:cNvSpPr txBox="1"/>
          <p:nvPr/>
        </p:nvSpPr>
        <p:spPr>
          <a:xfrm>
            <a:off x="311700" y="967225"/>
            <a:ext cx="8520600" cy="3854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ru" sz="1600"/>
              <a:t>Задачи бывают строго последовательные и параллелизуемые.</a:t>
            </a:r>
            <a:endParaRPr sz="1600"/>
          </a:p>
          <a:p>
            <a:pPr indent="0" lvl="0" marL="0" rtl="0">
              <a:spcBef>
                <a:spcPts val="1000"/>
              </a:spcBef>
              <a:spcAft>
                <a:spcPts val="0"/>
              </a:spcAft>
              <a:buNone/>
            </a:pPr>
            <a:r>
              <a:rPr lang="ru" sz="1600"/>
              <a:t>Ускорение при помощи многопоточности можно получить только для параллелизуемых задач. Отсюда был выведен </a:t>
            </a:r>
            <a:r>
              <a:rPr b="1" lang="ru" sz="1600"/>
              <a:t>закон Амдала</a:t>
            </a:r>
            <a:r>
              <a:rPr lang="ru" sz="1600"/>
              <a:t> (</a:t>
            </a:r>
            <a:r>
              <a:rPr b="1" lang="ru" sz="1600"/>
              <a:t>Amdahl'sLaw</a:t>
            </a:r>
            <a:r>
              <a:rPr lang="ru" sz="1600"/>
              <a:t>):</a:t>
            </a:r>
            <a:endParaRPr sz="1600"/>
          </a:p>
          <a:p>
            <a:pPr indent="0" lvl="0" marL="0" rtl="0">
              <a:spcBef>
                <a:spcPts val="1000"/>
              </a:spcBef>
              <a:spcAft>
                <a:spcPts val="0"/>
              </a:spcAft>
              <a:buNone/>
            </a:pPr>
            <a:r>
              <a:rPr lang="ru" sz="1600"/>
              <a:t>Пусть у нас есть N процессоров и F - доля строго последовательных вычислений в нашей программе. Тогда мы можем добиться следующего максимального ускорения:</a:t>
            </a:r>
            <a:endParaRPr sz="1600"/>
          </a:p>
          <a:p>
            <a:pPr indent="0" lvl="0" marL="0" rtl="0">
              <a:spcBef>
                <a:spcPts val="1000"/>
              </a:spcBef>
              <a:spcAft>
                <a:spcPts val="0"/>
              </a:spcAft>
              <a:buNone/>
            </a:pPr>
            <a:r>
              <a:t/>
            </a:r>
            <a:endParaRPr sz="1600"/>
          </a:p>
          <a:p>
            <a:pPr indent="0" lvl="0" marL="0" rtl="0">
              <a:spcBef>
                <a:spcPts val="1000"/>
              </a:spcBef>
              <a:spcAft>
                <a:spcPts val="0"/>
              </a:spcAft>
              <a:buNone/>
            </a:pPr>
            <a:r>
              <a:t/>
            </a:r>
            <a:endParaRPr sz="1600"/>
          </a:p>
          <a:p>
            <a:pPr indent="0" lvl="0" marL="0" rtl="0">
              <a:spcBef>
                <a:spcPts val="1000"/>
              </a:spcBef>
              <a:spcAft>
                <a:spcPts val="0"/>
              </a:spcAft>
              <a:buNone/>
            </a:pPr>
            <a:r>
              <a:t/>
            </a:r>
            <a:endParaRPr sz="1600"/>
          </a:p>
          <a:p>
            <a:pPr indent="0" lvl="0" marL="0" rtl="0">
              <a:spcBef>
                <a:spcPts val="1000"/>
              </a:spcBef>
              <a:spcAft>
                <a:spcPts val="0"/>
              </a:spcAft>
              <a:buNone/>
            </a:pPr>
            <a:r>
              <a:t/>
            </a:r>
            <a:endParaRPr sz="1600"/>
          </a:p>
          <a:p>
            <a:pPr indent="0" lvl="0" marL="0" rtl="0">
              <a:spcBef>
                <a:spcPts val="1000"/>
              </a:spcBef>
              <a:spcAft>
                <a:spcPts val="0"/>
              </a:spcAft>
              <a:buNone/>
            </a:pPr>
            <a:r>
              <a:rPr lang="ru" sz="1600"/>
              <a:t>Примеры:</a:t>
            </a:r>
            <a:endParaRPr sz="1600"/>
          </a:p>
          <a:p>
            <a:pPr indent="-330200" lvl="0" marL="457200" rtl="0">
              <a:spcBef>
                <a:spcPts val="1000"/>
              </a:spcBef>
              <a:spcAft>
                <a:spcPts val="0"/>
              </a:spcAft>
              <a:buSzPts val="1600"/>
              <a:buChar char="-"/>
            </a:pPr>
            <a:r>
              <a:rPr lang="ru" sz="1600"/>
              <a:t>F = 0.5, максимальное ускорение = 2 (для N = 2, S = 1.33; N = 4, S = 1.6)</a:t>
            </a:r>
            <a:endParaRPr sz="1600"/>
          </a:p>
          <a:p>
            <a:pPr indent="-330200" lvl="0" marL="457200" rtl="0">
              <a:spcBef>
                <a:spcPts val="0"/>
              </a:spcBef>
              <a:spcAft>
                <a:spcPts val="0"/>
              </a:spcAft>
              <a:buSzPts val="1600"/>
              <a:buChar char="-"/>
            </a:pPr>
            <a:r>
              <a:rPr lang="ru" sz="1600"/>
              <a:t>F = 0.1, максимальное ускорение = 10</a:t>
            </a:r>
            <a:r>
              <a:rPr lang="ru" sz="1600">
                <a:solidFill>
                  <a:schemeClr val="dk1"/>
                </a:solidFill>
              </a:rPr>
              <a:t> (для N = 2, S = 1.81; N = 4, S = 3.07)</a:t>
            </a:r>
            <a:endParaRPr sz="1600"/>
          </a:p>
        </p:txBody>
      </p:sp>
      <p:pic>
        <p:nvPicPr>
          <p:cNvPr id="388" name="Shape 388"/>
          <p:cNvPicPr preferRelativeResize="0"/>
          <p:nvPr/>
        </p:nvPicPr>
        <p:blipFill>
          <a:blip r:embed="rId3">
            <a:alphaModFix/>
          </a:blip>
          <a:stretch>
            <a:fillRect/>
          </a:stretch>
        </p:blipFill>
        <p:spPr>
          <a:xfrm>
            <a:off x="2639250" y="2649425"/>
            <a:ext cx="3865500" cy="14446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3D4E6"/>
        </a:solidFill>
      </p:bgPr>
    </p:bg>
    <p:spTree>
      <p:nvGrpSpPr>
        <p:cNvPr id="392" name="Shape 392"/>
        <p:cNvGrpSpPr/>
        <p:nvPr/>
      </p:nvGrpSpPr>
      <p:grpSpPr>
        <a:xfrm>
          <a:off x="0" y="0"/>
          <a:ext cx="0" cy="0"/>
          <a:chOff x="0" y="0"/>
          <a:chExt cx="0" cy="0"/>
        </a:xfrm>
      </p:grpSpPr>
      <p:sp>
        <p:nvSpPr>
          <p:cNvPr id="393" name="Shape 393"/>
          <p:cNvSpPr txBox="1"/>
          <p:nvPr>
            <p:ph type="title"/>
          </p:nvPr>
        </p:nvSpPr>
        <p:spPr>
          <a:xfrm>
            <a:off x="311700" y="279700"/>
            <a:ext cx="8520600" cy="572700"/>
          </a:xfrm>
          <a:prstGeom prst="rect">
            <a:avLst/>
          </a:prstGeom>
          <a:solidFill>
            <a:srgbClr val="FFDD2D"/>
          </a:solidFill>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ru">
                <a:solidFill>
                  <a:schemeClr val="dk2"/>
                </a:solidFill>
              </a:rPr>
              <a:t>Ускоряем приложения</a:t>
            </a:r>
            <a:endParaRPr>
              <a:solidFill>
                <a:schemeClr val="dk2"/>
              </a:solidFill>
            </a:endParaRPr>
          </a:p>
        </p:txBody>
      </p:sp>
      <p:pic>
        <p:nvPicPr>
          <p:cNvPr id="394" name="Shape 394"/>
          <p:cNvPicPr preferRelativeResize="0"/>
          <p:nvPr/>
        </p:nvPicPr>
        <p:blipFill>
          <a:blip r:embed="rId3">
            <a:alphaModFix/>
          </a:blip>
          <a:stretch>
            <a:fillRect/>
          </a:stretch>
        </p:blipFill>
        <p:spPr>
          <a:xfrm>
            <a:off x="311700" y="1004800"/>
            <a:ext cx="4967650" cy="3881000"/>
          </a:xfrm>
          <a:prstGeom prst="rect">
            <a:avLst/>
          </a:prstGeom>
          <a:noFill/>
          <a:ln>
            <a:noFill/>
          </a:ln>
        </p:spPr>
      </p:pic>
      <p:pic>
        <p:nvPicPr>
          <p:cNvPr id="395" name="Shape 395"/>
          <p:cNvPicPr preferRelativeResize="0"/>
          <p:nvPr/>
        </p:nvPicPr>
        <p:blipFill>
          <a:blip r:embed="rId4">
            <a:alphaModFix/>
          </a:blip>
          <a:stretch>
            <a:fillRect/>
          </a:stretch>
        </p:blipFill>
        <p:spPr>
          <a:xfrm>
            <a:off x="5407251" y="1004800"/>
            <a:ext cx="3425048" cy="2521544"/>
          </a:xfrm>
          <a:prstGeom prst="rect">
            <a:avLst/>
          </a:prstGeom>
          <a:noFill/>
          <a:ln>
            <a:noFill/>
          </a:ln>
        </p:spPr>
      </p:pic>
      <p:sp>
        <p:nvSpPr>
          <p:cNvPr id="396" name="Shape 396"/>
          <p:cNvSpPr txBox="1"/>
          <p:nvPr/>
        </p:nvSpPr>
        <p:spPr>
          <a:xfrm>
            <a:off x="5422700" y="3693875"/>
            <a:ext cx="3409500" cy="1191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ru"/>
              <a:t>Слева</a:t>
            </a:r>
            <a:r>
              <a:rPr lang="ru"/>
              <a:t> - ускорение, </a:t>
            </a:r>
            <a:r>
              <a:rPr b="1" lang="ru"/>
              <a:t>справа</a:t>
            </a:r>
            <a:r>
              <a:rPr lang="ru"/>
              <a:t> - утилизация одного процессора в зависимости от количества процессоров и степени параллелизации программы.</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3D4E6"/>
        </a:solidFill>
      </p:bgPr>
    </p:bg>
    <p:spTree>
      <p:nvGrpSpPr>
        <p:cNvPr id="400" name="Shape 400"/>
        <p:cNvGrpSpPr/>
        <p:nvPr/>
      </p:nvGrpSpPr>
      <p:grpSpPr>
        <a:xfrm>
          <a:off x="0" y="0"/>
          <a:ext cx="0" cy="0"/>
          <a:chOff x="0" y="0"/>
          <a:chExt cx="0" cy="0"/>
        </a:xfrm>
      </p:grpSpPr>
      <p:sp>
        <p:nvSpPr>
          <p:cNvPr id="401" name="Shape 401"/>
          <p:cNvSpPr txBox="1"/>
          <p:nvPr>
            <p:ph type="title"/>
          </p:nvPr>
        </p:nvSpPr>
        <p:spPr>
          <a:xfrm>
            <a:off x="311700" y="279700"/>
            <a:ext cx="8520600" cy="572700"/>
          </a:xfrm>
          <a:prstGeom prst="rect">
            <a:avLst/>
          </a:prstGeom>
          <a:solidFill>
            <a:srgbClr val="FFDD2D"/>
          </a:solidFill>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ru">
                <a:solidFill>
                  <a:schemeClr val="dk2"/>
                </a:solidFill>
              </a:rPr>
              <a:t>Ускоряем приложения</a:t>
            </a:r>
            <a:endParaRPr>
              <a:solidFill>
                <a:schemeClr val="dk2"/>
              </a:solidFill>
            </a:endParaRPr>
          </a:p>
        </p:txBody>
      </p:sp>
      <p:sp>
        <p:nvSpPr>
          <p:cNvPr id="402" name="Shape 402"/>
          <p:cNvSpPr txBox="1"/>
          <p:nvPr/>
        </p:nvSpPr>
        <p:spPr>
          <a:xfrm>
            <a:off x="311700" y="967225"/>
            <a:ext cx="8520600" cy="3854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ru" sz="1600"/>
              <a:t>Отсюда два важных вывода:</a:t>
            </a:r>
            <a:endParaRPr sz="1600"/>
          </a:p>
          <a:p>
            <a:pPr indent="-330200" lvl="0" marL="457200" rtl="0">
              <a:spcBef>
                <a:spcPts val="1000"/>
              </a:spcBef>
              <a:spcAft>
                <a:spcPts val="0"/>
              </a:spcAft>
              <a:buSzPts val="1600"/>
              <a:buChar char="-"/>
            </a:pPr>
            <a:r>
              <a:rPr lang="ru" sz="1600"/>
              <a:t>нельзя распараллеливать бесконечно</a:t>
            </a:r>
            <a:endParaRPr sz="1600"/>
          </a:p>
          <a:p>
            <a:pPr indent="-330200" lvl="0" marL="457200" rtl="0">
              <a:spcBef>
                <a:spcPts val="0"/>
              </a:spcBef>
              <a:spcAft>
                <a:spcPts val="0"/>
              </a:spcAft>
              <a:buSzPts val="1600"/>
              <a:buChar char="-"/>
            </a:pPr>
            <a:r>
              <a:rPr lang="ru" sz="1600"/>
              <a:t>степень ускорения сильно зависит от того, какую часть вычислений можно выполнять параллельно</a:t>
            </a:r>
            <a:endParaRPr sz="1600"/>
          </a:p>
          <a:p>
            <a:pPr indent="0" lvl="0" marL="0" rtl="0">
              <a:spcBef>
                <a:spcPts val="1000"/>
              </a:spcBef>
              <a:spcAft>
                <a:spcPts val="0"/>
              </a:spcAft>
              <a:buNone/>
            </a:pPr>
            <a:r>
              <a:rPr lang="ru" sz="1600"/>
              <a:t>При этом у любой задачи есть вычисления, выполняемые последовательно!</a:t>
            </a:r>
            <a:br>
              <a:rPr lang="ru" sz="1600"/>
            </a:br>
            <a:r>
              <a:rPr lang="ru" sz="1600"/>
              <a:t>Если вы их не нашли, значит плохо искали!</a:t>
            </a:r>
            <a:endParaRPr sz="1600"/>
          </a:p>
          <a:p>
            <a:pPr indent="0" lvl="0" marL="0" rtl="0">
              <a:spcBef>
                <a:spcPts val="1000"/>
              </a:spcBef>
              <a:spcAft>
                <a:spcPts val="1000"/>
              </a:spcAft>
              <a:buNone/>
            </a:pPr>
            <a:r>
              <a:rPr lang="ru" sz="1600"/>
              <a:t>Чаще всего это - входящая очередь задач и обработка результата их выполнения.</a:t>
            </a:r>
            <a:endParaRPr b="1" sz="1600">
              <a:solidFill>
                <a:srgbClr val="FF0000"/>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3D4E6"/>
        </a:solidFill>
      </p:bgPr>
    </p:bg>
    <p:spTree>
      <p:nvGrpSpPr>
        <p:cNvPr id="406" name="Shape 406"/>
        <p:cNvGrpSpPr/>
        <p:nvPr/>
      </p:nvGrpSpPr>
      <p:grpSpPr>
        <a:xfrm>
          <a:off x="0" y="0"/>
          <a:ext cx="0" cy="0"/>
          <a:chOff x="0" y="0"/>
          <a:chExt cx="0" cy="0"/>
        </a:xfrm>
      </p:grpSpPr>
      <p:sp>
        <p:nvSpPr>
          <p:cNvPr id="407" name="Shape 407"/>
          <p:cNvSpPr txBox="1"/>
          <p:nvPr>
            <p:ph type="title"/>
          </p:nvPr>
        </p:nvSpPr>
        <p:spPr>
          <a:xfrm>
            <a:off x="311700" y="279700"/>
            <a:ext cx="8520600" cy="572700"/>
          </a:xfrm>
          <a:prstGeom prst="rect">
            <a:avLst/>
          </a:prstGeom>
          <a:solidFill>
            <a:srgbClr val="FFDD2D"/>
          </a:solidFill>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ru">
                <a:solidFill>
                  <a:schemeClr val="dk2"/>
                </a:solidFill>
              </a:rPr>
              <a:t>Ускоряем приложения</a:t>
            </a:r>
            <a:endParaRPr>
              <a:solidFill>
                <a:schemeClr val="dk2"/>
              </a:solidFill>
            </a:endParaRPr>
          </a:p>
        </p:txBody>
      </p:sp>
      <p:sp>
        <p:nvSpPr>
          <p:cNvPr id="408" name="Shape 408"/>
          <p:cNvSpPr txBox="1"/>
          <p:nvPr/>
        </p:nvSpPr>
        <p:spPr>
          <a:xfrm>
            <a:off x="311700" y="967225"/>
            <a:ext cx="8520600" cy="3854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ru" sz="1600"/>
              <a:t>Расплата за многопоточность:</a:t>
            </a:r>
            <a:endParaRPr sz="1600"/>
          </a:p>
          <a:p>
            <a:pPr indent="-330200" lvl="0" marL="457200" rtl="0">
              <a:spcBef>
                <a:spcPts val="1000"/>
              </a:spcBef>
              <a:spcAft>
                <a:spcPts val="0"/>
              </a:spcAft>
              <a:buSzPts val="1600"/>
              <a:buChar char="-"/>
            </a:pPr>
            <a:r>
              <a:rPr lang="ru" sz="1600"/>
              <a:t>переключение контекста (включая прогрев кешей для данных)</a:t>
            </a:r>
            <a:endParaRPr sz="1600"/>
          </a:p>
          <a:p>
            <a:pPr indent="-330200" lvl="1" marL="914400" rtl="0">
              <a:spcBef>
                <a:spcPts val="0"/>
              </a:spcBef>
              <a:spcAft>
                <a:spcPts val="0"/>
              </a:spcAft>
              <a:buClr>
                <a:schemeClr val="dk1"/>
              </a:buClr>
              <a:buSzPts val="1600"/>
              <a:buChar char="-"/>
            </a:pPr>
            <a:r>
              <a:rPr lang="ru" sz="1600">
                <a:solidFill>
                  <a:schemeClr val="dk1"/>
                </a:solidFill>
              </a:rPr>
              <a:t>грубая оценка стоимости переключения контекста: 5К-10К тактов ЦП</a:t>
            </a:r>
            <a:endParaRPr sz="1600"/>
          </a:p>
          <a:p>
            <a:pPr indent="-330200" lvl="0" marL="457200" rtl="0">
              <a:spcBef>
                <a:spcPts val="0"/>
              </a:spcBef>
              <a:spcAft>
                <a:spcPts val="0"/>
              </a:spcAft>
              <a:buSzPts val="1600"/>
              <a:buChar char="-"/>
            </a:pPr>
            <a:r>
              <a:rPr lang="ru" sz="1600"/>
              <a:t>блокировки увеличивают количество переключений и не дают полностью использовать выделенный от ОС квант времени</a:t>
            </a:r>
            <a:endParaRPr sz="1600"/>
          </a:p>
          <a:p>
            <a:pPr indent="-330200" lvl="0" marL="457200" rtl="0">
              <a:spcBef>
                <a:spcPts val="0"/>
              </a:spcBef>
              <a:spcAft>
                <a:spcPts val="0"/>
              </a:spcAft>
              <a:buSzPts val="1600"/>
              <a:buChar char="-"/>
            </a:pPr>
            <a:r>
              <a:rPr lang="ru" sz="1600"/>
              <a:t>блокировки увеличивают межпоточное взаимодействие</a:t>
            </a:r>
            <a:endParaRPr sz="1600"/>
          </a:p>
          <a:p>
            <a:pPr indent="0" lvl="0" marL="0" rtl="0">
              <a:spcBef>
                <a:spcPts val="1000"/>
              </a:spcBef>
              <a:spcAft>
                <a:spcPts val="0"/>
              </a:spcAft>
              <a:buNone/>
            </a:pPr>
            <a:r>
              <a:rPr lang="ru" sz="1600"/>
              <a:t>JVM умеет оптимизировать некоторые случаи блокировок. Например:</a:t>
            </a:r>
            <a:endParaRPr sz="1600"/>
          </a:p>
          <a:p>
            <a:pPr indent="-330200" lvl="1" marL="914400" rtl="0">
              <a:spcBef>
                <a:spcPts val="1000"/>
              </a:spcBef>
              <a:spcAft>
                <a:spcPts val="0"/>
              </a:spcAft>
              <a:buSzPts val="1600"/>
              <a:buChar char="-"/>
            </a:pPr>
            <a:r>
              <a:rPr lang="ru" sz="1600"/>
              <a:t>последовательная синхронизация на одном объекте</a:t>
            </a:r>
            <a:endParaRPr sz="1600"/>
          </a:p>
          <a:p>
            <a:pPr indent="-330200" lvl="1" marL="914400" rtl="0">
              <a:spcBef>
                <a:spcPts val="0"/>
              </a:spcBef>
              <a:spcAft>
                <a:spcPts val="0"/>
              </a:spcAft>
              <a:buSzPts val="1600"/>
              <a:buChar char="-"/>
            </a:pPr>
            <a:r>
              <a:rPr lang="ru" sz="1600"/>
              <a:t>синхронизация на объекте, ссылка на который не покидала поток</a:t>
            </a:r>
            <a:endParaRPr sz="16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3D4E6"/>
        </a:solidFill>
      </p:bgPr>
    </p:bg>
    <p:spTree>
      <p:nvGrpSpPr>
        <p:cNvPr id="412" name="Shape 412"/>
        <p:cNvGrpSpPr/>
        <p:nvPr/>
      </p:nvGrpSpPr>
      <p:grpSpPr>
        <a:xfrm>
          <a:off x="0" y="0"/>
          <a:ext cx="0" cy="0"/>
          <a:chOff x="0" y="0"/>
          <a:chExt cx="0" cy="0"/>
        </a:xfrm>
      </p:grpSpPr>
      <p:sp>
        <p:nvSpPr>
          <p:cNvPr id="413" name="Shape 413"/>
          <p:cNvSpPr txBox="1"/>
          <p:nvPr>
            <p:ph type="title"/>
          </p:nvPr>
        </p:nvSpPr>
        <p:spPr>
          <a:xfrm>
            <a:off x="311700" y="279700"/>
            <a:ext cx="8520600" cy="572700"/>
          </a:xfrm>
          <a:prstGeom prst="rect">
            <a:avLst/>
          </a:prstGeom>
          <a:solidFill>
            <a:srgbClr val="FFDD2D"/>
          </a:solidFill>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ru">
                <a:solidFill>
                  <a:schemeClr val="dk2"/>
                </a:solidFill>
              </a:rPr>
              <a:t>Ускоряем приложения</a:t>
            </a:r>
            <a:endParaRPr>
              <a:solidFill>
                <a:schemeClr val="dk2"/>
              </a:solidFill>
            </a:endParaRPr>
          </a:p>
        </p:txBody>
      </p:sp>
      <p:sp>
        <p:nvSpPr>
          <p:cNvPr id="414" name="Shape 414"/>
          <p:cNvSpPr txBox="1"/>
          <p:nvPr/>
        </p:nvSpPr>
        <p:spPr>
          <a:xfrm>
            <a:off x="311700" y="967225"/>
            <a:ext cx="8520600" cy="3854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ru" sz="1600"/>
              <a:t>В первую очередь, блокировки опасны тогда, когда из-за них блокируются потоки (contended locks). Вероятность потока быть заблокированным зависит от длительности использования используемых им блокировок.</a:t>
            </a:r>
            <a:endParaRPr sz="1600"/>
          </a:p>
          <a:p>
            <a:pPr indent="0" lvl="0" marL="0" rtl="0">
              <a:spcBef>
                <a:spcPts val="1000"/>
              </a:spcBef>
              <a:spcAft>
                <a:spcPts val="0"/>
              </a:spcAft>
              <a:buNone/>
            </a:pPr>
            <a:r>
              <a:rPr lang="ru" sz="1600"/>
              <a:t>Эту длительность можно уменьшить следующими способами:</a:t>
            </a:r>
            <a:endParaRPr sz="1600"/>
          </a:p>
          <a:p>
            <a:pPr indent="-330200" lvl="0" marL="457200" rtl="0">
              <a:spcBef>
                <a:spcPts val="1000"/>
              </a:spcBef>
              <a:spcAft>
                <a:spcPts val="0"/>
              </a:spcAft>
              <a:buSzPts val="1600"/>
              <a:buChar char="-"/>
            </a:pPr>
            <a:r>
              <a:rPr lang="ru" sz="1600"/>
              <a:t>уменьшить длительность нахождения в критической секции</a:t>
            </a:r>
            <a:endParaRPr sz="1600"/>
          </a:p>
          <a:p>
            <a:pPr indent="-330200" lvl="0" marL="457200" rtl="0">
              <a:spcBef>
                <a:spcPts val="0"/>
              </a:spcBef>
              <a:spcAft>
                <a:spcPts val="0"/>
              </a:spcAft>
              <a:buSzPts val="1600"/>
              <a:buChar char="-"/>
            </a:pPr>
            <a:r>
              <a:rPr lang="ru" sz="1600"/>
              <a:t>уменьшить частоту входа в критическую секцию</a:t>
            </a:r>
            <a:endParaRPr sz="1600"/>
          </a:p>
          <a:p>
            <a:pPr indent="-330200" lvl="1" marL="914400" rtl="0">
              <a:spcBef>
                <a:spcPts val="0"/>
              </a:spcBef>
              <a:spcAft>
                <a:spcPts val="0"/>
              </a:spcAft>
              <a:buSzPts val="1600"/>
              <a:buChar char="-"/>
            </a:pPr>
            <a:r>
              <a:rPr lang="ru" sz="1600"/>
              <a:t>декомпозиция блокировки на более мелкие составляющие</a:t>
            </a:r>
            <a:endParaRPr sz="1600"/>
          </a:p>
          <a:p>
            <a:pPr indent="-330200" lvl="1" marL="914400" rtl="0">
              <a:spcBef>
                <a:spcPts val="0"/>
              </a:spcBef>
              <a:spcAft>
                <a:spcPts val="0"/>
              </a:spcAft>
              <a:buSzPts val="1600"/>
              <a:buChar char="-"/>
            </a:pPr>
            <a:r>
              <a:rPr lang="ru" sz="1600"/>
              <a:t>lock striping (например, как в ConcurrentHashMap)</a:t>
            </a:r>
            <a:endParaRPr sz="1600"/>
          </a:p>
          <a:p>
            <a:pPr indent="-330200" lvl="1" marL="914400" rtl="0">
              <a:spcBef>
                <a:spcPts val="0"/>
              </a:spcBef>
              <a:spcAft>
                <a:spcPts val="0"/>
              </a:spcAft>
              <a:buSzPts val="1600"/>
              <a:buChar char="-"/>
            </a:pPr>
            <a:r>
              <a:rPr lang="ru" sz="1600"/>
              <a:t>избавление от hot fields путем кеширования и отказа от consistency</a:t>
            </a:r>
            <a:endParaRPr sz="1600"/>
          </a:p>
          <a:p>
            <a:pPr indent="-330200" lvl="0" marL="457200" rtl="0">
              <a:spcBef>
                <a:spcPts val="0"/>
              </a:spcBef>
              <a:spcAft>
                <a:spcPts val="0"/>
              </a:spcAft>
              <a:buSzPts val="1600"/>
              <a:buChar char="-"/>
            </a:pPr>
            <a:r>
              <a:rPr lang="ru" sz="1600"/>
              <a:t>заменить блокировку на другие инструменты синхронизации с лучшими характеристиками многопоточности (атомики, считающие семафоры и пр.)</a:t>
            </a:r>
            <a:endParaRPr sz="16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3D4E6"/>
        </a:solidFill>
      </p:bgPr>
    </p:bg>
    <p:spTree>
      <p:nvGrpSpPr>
        <p:cNvPr id="418" name="Shape 418"/>
        <p:cNvGrpSpPr/>
        <p:nvPr/>
      </p:nvGrpSpPr>
      <p:grpSpPr>
        <a:xfrm>
          <a:off x="0" y="0"/>
          <a:ext cx="0" cy="0"/>
          <a:chOff x="0" y="0"/>
          <a:chExt cx="0" cy="0"/>
        </a:xfrm>
      </p:grpSpPr>
      <p:sp>
        <p:nvSpPr>
          <p:cNvPr id="419" name="Shape 419"/>
          <p:cNvSpPr txBox="1"/>
          <p:nvPr>
            <p:ph type="title"/>
          </p:nvPr>
        </p:nvSpPr>
        <p:spPr>
          <a:xfrm>
            <a:off x="311700" y="279700"/>
            <a:ext cx="8520600" cy="572700"/>
          </a:xfrm>
          <a:prstGeom prst="rect">
            <a:avLst/>
          </a:prstGeom>
          <a:solidFill>
            <a:srgbClr val="FFDD2D"/>
          </a:solidFill>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ru">
                <a:solidFill>
                  <a:schemeClr val="dk2"/>
                </a:solidFill>
              </a:rPr>
              <a:t>Ускоряем приложения</a:t>
            </a:r>
            <a:endParaRPr>
              <a:solidFill>
                <a:schemeClr val="dk2"/>
              </a:solidFill>
            </a:endParaRPr>
          </a:p>
        </p:txBody>
      </p:sp>
      <p:sp>
        <p:nvSpPr>
          <p:cNvPr id="420" name="Shape 420"/>
          <p:cNvSpPr txBox="1"/>
          <p:nvPr/>
        </p:nvSpPr>
        <p:spPr>
          <a:xfrm>
            <a:off x="311700" y="967225"/>
            <a:ext cx="8520600" cy="3854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ru" sz="1600"/>
              <a:t>Пример оптимизации в условиях многопоточности - логирование.</a:t>
            </a:r>
            <a:endParaRPr sz="1600"/>
          </a:p>
          <a:p>
            <a:pPr indent="0" lvl="0" marL="0" rtl="0">
              <a:spcBef>
                <a:spcPts val="1000"/>
              </a:spcBef>
              <a:spcAft>
                <a:spcPts val="0"/>
              </a:spcAft>
              <a:buNone/>
            </a:pPr>
            <a:r>
              <a:rPr lang="ru" sz="1600"/>
              <a:t>Проблемы наивной реализации:</a:t>
            </a:r>
            <a:endParaRPr sz="1600"/>
          </a:p>
          <a:p>
            <a:pPr indent="-330200" lvl="0" marL="457200" rtl="0">
              <a:spcBef>
                <a:spcPts val="1000"/>
              </a:spcBef>
              <a:spcAft>
                <a:spcPts val="0"/>
              </a:spcAft>
              <a:buSzPts val="1600"/>
              <a:buChar char="-"/>
            </a:pPr>
            <a:r>
              <a:rPr lang="ru" sz="1600"/>
              <a:t>общий расшаренный ресурс</a:t>
            </a:r>
            <a:endParaRPr sz="1600"/>
          </a:p>
          <a:p>
            <a:pPr indent="-330200" lvl="0" marL="457200" rtl="0">
              <a:spcBef>
                <a:spcPts val="0"/>
              </a:spcBef>
              <a:spcAft>
                <a:spcPts val="0"/>
              </a:spcAft>
              <a:buSzPts val="1600"/>
              <a:buChar char="-"/>
            </a:pPr>
            <a:r>
              <a:rPr lang="ru" sz="1600"/>
              <a:t>вывод часто и небольшими частями</a:t>
            </a:r>
            <a:endParaRPr sz="1600"/>
          </a:p>
          <a:p>
            <a:pPr indent="-330200" lvl="0" marL="457200" rtl="0">
              <a:spcBef>
                <a:spcPts val="0"/>
              </a:spcBef>
              <a:spcAft>
                <a:spcPts val="0"/>
              </a:spcAft>
              <a:buSzPts val="1600"/>
              <a:buChar char="-"/>
            </a:pPr>
            <a:r>
              <a:rPr lang="ru" sz="1600"/>
              <a:t>IO с большим временем отклика</a:t>
            </a:r>
            <a:endParaRPr sz="1600"/>
          </a:p>
          <a:p>
            <a:pPr indent="0" lvl="0" marL="0" rtl="0">
              <a:spcBef>
                <a:spcPts val="1000"/>
              </a:spcBef>
              <a:spcAft>
                <a:spcPts val="0"/>
              </a:spcAft>
              <a:buNone/>
            </a:pPr>
            <a:r>
              <a:rPr lang="ru" sz="1600"/>
              <a:t>Решение:</a:t>
            </a:r>
            <a:endParaRPr sz="1600"/>
          </a:p>
          <a:p>
            <a:pPr indent="-330200" lvl="0" marL="457200" rtl="0">
              <a:spcBef>
                <a:spcPts val="1000"/>
              </a:spcBef>
              <a:spcAft>
                <a:spcPts val="0"/>
              </a:spcAft>
              <a:buSzPts val="1600"/>
              <a:buChar char="-"/>
            </a:pPr>
            <a:r>
              <a:rPr lang="ru" sz="1600"/>
              <a:t>все логирующие потоки сливают сообщения в один служебный поток</a:t>
            </a:r>
            <a:endParaRPr sz="1600"/>
          </a:p>
          <a:p>
            <a:pPr indent="-330200" lvl="0" marL="457200" rtl="0">
              <a:spcBef>
                <a:spcPts val="0"/>
              </a:spcBef>
              <a:spcAft>
                <a:spcPts val="0"/>
              </a:spcAft>
              <a:buSzPts val="1600"/>
              <a:buChar char="-"/>
            </a:pPr>
            <a:r>
              <a:rPr lang="ru" sz="1600"/>
              <a:t>служебный поток буферизует получаемые данные</a:t>
            </a:r>
            <a:endParaRPr sz="1600"/>
          </a:p>
          <a:p>
            <a:pPr indent="-330200" lvl="0" marL="457200" rtl="0">
              <a:spcBef>
                <a:spcPts val="0"/>
              </a:spcBef>
              <a:spcAft>
                <a:spcPts val="0"/>
              </a:spcAft>
              <a:buSzPts val="1600"/>
              <a:buChar char="-"/>
            </a:pPr>
            <a:r>
              <a:rPr lang="ru" sz="1600"/>
              <a:t>периодически происходит запись на диск большими кусками</a:t>
            </a:r>
            <a:endParaRPr sz="1600"/>
          </a:p>
          <a:p>
            <a:pPr indent="-330200" lvl="0" marL="457200" rtl="0">
              <a:spcBef>
                <a:spcPts val="0"/>
              </a:spcBef>
              <a:spcAft>
                <a:spcPts val="0"/>
              </a:spcAft>
              <a:buSzPts val="1600"/>
              <a:buChar char="-"/>
            </a:pPr>
            <a:r>
              <a:rPr lang="ru" sz="1600"/>
              <a:t>при остановке приложения буфер полностью пишется на диск</a:t>
            </a:r>
            <a:endParaRPr sz="16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3D4E6"/>
        </a:solidFill>
      </p:bgPr>
    </p:bg>
    <p:spTree>
      <p:nvGrpSpPr>
        <p:cNvPr id="424" name="Shape 424"/>
        <p:cNvGrpSpPr/>
        <p:nvPr/>
      </p:nvGrpSpPr>
      <p:grpSpPr>
        <a:xfrm>
          <a:off x="0" y="0"/>
          <a:ext cx="0" cy="0"/>
          <a:chOff x="0" y="0"/>
          <a:chExt cx="0" cy="0"/>
        </a:xfrm>
      </p:grpSpPr>
      <p:sp>
        <p:nvSpPr>
          <p:cNvPr id="425" name="Shape 425"/>
          <p:cNvSpPr txBox="1"/>
          <p:nvPr>
            <p:ph type="title"/>
          </p:nvPr>
        </p:nvSpPr>
        <p:spPr>
          <a:xfrm>
            <a:off x="311700" y="279700"/>
            <a:ext cx="8520600" cy="572700"/>
          </a:xfrm>
          <a:prstGeom prst="rect">
            <a:avLst/>
          </a:prstGeom>
          <a:solidFill>
            <a:srgbClr val="FFDD2D"/>
          </a:solidFill>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ru">
                <a:solidFill>
                  <a:schemeClr val="dk2"/>
                </a:solidFill>
              </a:rPr>
              <a:t>Пара слов о тестировании</a:t>
            </a:r>
            <a:endParaRPr>
              <a:solidFill>
                <a:schemeClr val="dk2"/>
              </a:solidFill>
            </a:endParaRPr>
          </a:p>
        </p:txBody>
      </p:sp>
      <p:sp>
        <p:nvSpPr>
          <p:cNvPr id="426" name="Shape 426"/>
          <p:cNvSpPr txBox="1"/>
          <p:nvPr/>
        </p:nvSpPr>
        <p:spPr>
          <a:xfrm>
            <a:off x="311700" y="967225"/>
            <a:ext cx="8520600" cy="3854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ru" sz="1600"/>
              <a:t>Основная проблема в тестировании многопоточных программ (по сравнению с тестированием однопоточных) - недетерминизм при работе, увеличивающий количество потенциальных комбинаций, которые надо предусмотреть и проверить.</a:t>
            </a:r>
            <a:endParaRPr sz="1600"/>
          </a:p>
          <a:p>
            <a:pPr indent="0" lvl="0" marL="0" rtl="0">
              <a:spcBef>
                <a:spcPts val="1000"/>
              </a:spcBef>
              <a:spcAft>
                <a:spcPts val="0"/>
              </a:spcAft>
              <a:buNone/>
            </a:pPr>
            <a:r>
              <a:rPr lang="ru" sz="1600"/>
              <a:t>Корректность и производительность, в целом, можно тестировать так же, но надо принимать во внимание некоторые особенности:</a:t>
            </a:r>
            <a:endParaRPr sz="1600"/>
          </a:p>
          <a:p>
            <a:pPr indent="-330200" lvl="0" marL="457200" rtl="0">
              <a:spcBef>
                <a:spcPts val="1000"/>
              </a:spcBef>
              <a:spcAft>
                <a:spcPts val="0"/>
              </a:spcAft>
              <a:buSzPts val="1600"/>
              <a:buChar char="-"/>
            </a:pPr>
            <a:r>
              <a:rPr lang="ru" sz="1600"/>
              <a:t>вероятность возникновения ошибки сильно меньше =&gt; больше прогонов, сами прогоны должны быть дольше</a:t>
            </a:r>
            <a:endParaRPr sz="1600"/>
          </a:p>
          <a:p>
            <a:pPr indent="-330200" lvl="0" marL="457200" rtl="0">
              <a:spcBef>
                <a:spcPts val="0"/>
              </a:spcBef>
              <a:spcAft>
                <a:spcPts val="0"/>
              </a:spcAft>
              <a:buSzPts val="1600"/>
              <a:buChar char="-"/>
            </a:pPr>
            <a:r>
              <a:rPr lang="ru" sz="1600"/>
              <a:t>тест многопоточного класса - сам по себе многопоточный, в нем легко ошибиться</a:t>
            </a:r>
            <a:endParaRPr sz="1600"/>
          </a:p>
          <a:p>
            <a:pPr indent="-330200" lvl="0" marL="457200" rtl="0">
              <a:spcBef>
                <a:spcPts val="0"/>
              </a:spcBef>
              <a:spcAft>
                <a:spcPts val="0"/>
              </a:spcAft>
              <a:buSzPts val="1600"/>
              <a:buChar char="-"/>
            </a:pPr>
            <a:r>
              <a:rPr lang="ru" sz="1600"/>
              <a:t>проще всего выделить инварианты и проверять их после серии действий</a:t>
            </a:r>
            <a:endParaRPr sz="1600"/>
          </a:p>
          <a:p>
            <a:pPr indent="-330200" lvl="0" marL="457200" rtl="0">
              <a:spcBef>
                <a:spcPts val="0"/>
              </a:spcBef>
              <a:spcAft>
                <a:spcPts val="0"/>
              </a:spcAft>
              <a:buSzPts val="1600"/>
              <a:buChar char="-"/>
            </a:pPr>
            <a:r>
              <a:rPr lang="ru" sz="1600"/>
              <a:t>если применяются блокировки, нужно установить соответствующие таймауты-детекторы блокировки и предусмотреть механизм разблокирования</a:t>
            </a:r>
            <a:endParaRPr sz="1600"/>
          </a:p>
          <a:p>
            <a:pPr indent="-330200" lvl="0" marL="457200" rtl="0">
              <a:spcBef>
                <a:spcPts val="0"/>
              </a:spcBef>
              <a:spcAft>
                <a:spcPts val="0"/>
              </a:spcAft>
              <a:buSzPts val="1600"/>
              <a:buChar char="-"/>
            </a:pPr>
            <a:r>
              <a:rPr lang="ru" sz="1600"/>
              <a:t>нельзя смотреть на Thread.getState, так как он может не отражать реальное состояние</a:t>
            </a:r>
            <a:endParaRPr sz="1600"/>
          </a:p>
          <a:p>
            <a:pPr indent="-330200" lvl="0" marL="457200" rtl="0">
              <a:spcBef>
                <a:spcPts val="0"/>
              </a:spcBef>
              <a:spcAft>
                <a:spcPts val="0"/>
              </a:spcAft>
              <a:buClr>
                <a:schemeClr val="dk1"/>
              </a:buClr>
              <a:buSzPts val="1600"/>
              <a:buChar char="-"/>
            </a:pPr>
            <a:r>
              <a:rPr lang="ru" sz="1600">
                <a:solidFill>
                  <a:schemeClr val="dk1"/>
                </a:solidFill>
              </a:rPr>
              <a:t>Больше CPU и ядер, хороших и разных!</a:t>
            </a:r>
            <a:endParaRPr sz="1600">
              <a:solidFill>
                <a:schemeClr val="dk1"/>
              </a:solidFill>
            </a:endParaRPr>
          </a:p>
          <a:p>
            <a:pPr indent="-330200" lvl="0" marL="457200" rtl="0">
              <a:spcBef>
                <a:spcPts val="0"/>
              </a:spcBef>
              <a:spcAft>
                <a:spcPts val="0"/>
              </a:spcAft>
              <a:buClr>
                <a:schemeClr val="dk1"/>
              </a:buClr>
              <a:buSzPts val="1600"/>
              <a:buChar char="-"/>
            </a:pPr>
            <a:r>
              <a:rPr lang="ru" sz="1600">
                <a:solidFill>
                  <a:schemeClr val="dk1"/>
                </a:solidFill>
              </a:rPr>
              <a:t>Желательно контролировать отсутствие утечек памяти</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3D4E6"/>
        </a:solidFill>
      </p:bgPr>
    </p:bg>
    <p:spTree>
      <p:nvGrpSpPr>
        <p:cNvPr id="84" name="Shape 84"/>
        <p:cNvGrpSpPr/>
        <p:nvPr/>
      </p:nvGrpSpPr>
      <p:grpSpPr>
        <a:xfrm>
          <a:off x="0" y="0"/>
          <a:ext cx="0" cy="0"/>
          <a:chOff x="0" y="0"/>
          <a:chExt cx="0" cy="0"/>
        </a:xfrm>
      </p:grpSpPr>
      <p:sp>
        <p:nvSpPr>
          <p:cNvPr id="85" name="Shape 85"/>
          <p:cNvSpPr txBox="1"/>
          <p:nvPr>
            <p:ph type="title"/>
          </p:nvPr>
        </p:nvSpPr>
        <p:spPr>
          <a:xfrm>
            <a:off x="311700" y="279700"/>
            <a:ext cx="8520600" cy="572700"/>
          </a:xfrm>
          <a:prstGeom prst="rect">
            <a:avLst/>
          </a:prstGeom>
          <a:solidFill>
            <a:srgbClr val="FFDD2D"/>
          </a:solidFill>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ru">
                <a:solidFill>
                  <a:schemeClr val="dk2"/>
                </a:solidFill>
              </a:rPr>
              <a:t>Введение</a:t>
            </a:r>
            <a:endParaRPr>
              <a:solidFill>
                <a:schemeClr val="dk2"/>
              </a:solidFill>
            </a:endParaRPr>
          </a:p>
        </p:txBody>
      </p:sp>
      <p:sp>
        <p:nvSpPr>
          <p:cNvPr id="86" name="Shape 86"/>
          <p:cNvSpPr txBox="1"/>
          <p:nvPr/>
        </p:nvSpPr>
        <p:spPr>
          <a:xfrm>
            <a:off x="311700" y="952575"/>
            <a:ext cx="8520600" cy="3922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ru" sz="1800"/>
              <a:t>Преимущества потоков:</a:t>
            </a:r>
            <a:endParaRPr sz="1800"/>
          </a:p>
          <a:p>
            <a:pPr indent="-342900" lvl="0" marL="457200" rtl="0">
              <a:spcBef>
                <a:spcPts val="0"/>
              </a:spcBef>
              <a:spcAft>
                <a:spcPts val="0"/>
              </a:spcAft>
              <a:buSzPts val="1800"/>
              <a:buChar char="-"/>
            </a:pPr>
            <a:r>
              <a:rPr lang="ru" sz="1800"/>
              <a:t>Простота при моделировании параллельной работы</a:t>
            </a:r>
            <a:endParaRPr sz="1800"/>
          </a:p>
          <a:p>
            <a:pPr indent="-342900" lvl="0" marL="457200" rtl="0">
              <a:spcBef>
                <a:spcPts val="0"/>
              </a:spcBef>
              <a:spcAft>
                <a:spcPts val="0"/>
              </a:spcAft>
              <a:buSzPts val="1800"/>
              <a:buChar char="-"/>
            </a:pPr>
            <a:r>
              <a:rPr lang="ru" sz="1800"/>
              <a:t>Более эффективное использование ресурсов (меньше накладных расходов при переключении контекста)</a:t>
            </a:r>
            <a:endParaRPr sz="1800"/>
          </a:p>
          <a:p>
            <a:pPr indent="-342900" lvl="0" marL="457200" rtl="0">
              <a:spcBef>
                <a:spcPts val="0"/>
              </a:spcBef>
              <a:spcAft>
                <a:spcPts val="0"/>
              </a:spcAft>
              <a:buSzPts val="1800"/>
              <a:buChar char="-"/>
            </a:pPr>
            <a:r>
              <a:rPr lang="ru" sz="1800"/>
              <a:t>Естественная единица параллелизации на многопроцессорных системах</a:t>
            </a:r>
            <a:endParaRPr sz="1800"/>
          </a:p>
          <a:p>
            <a:pPr indent="-342900" lvl="0" marL="457200" rtl="0">
              <a:spcBef>
                <a:spcPts val="0"/>
              </a:spcBef>
              <a:spcAft>
                <a:spcPts val="0"/>
              </a:spcAft>
              <a:buSzPts val="1800"/>
              <a:buChar char="-"/>
            </a:pPr>
            <a:r>
              <a:rPr lang="ru" sz="1800"/>
              <a:t>Возможность продолжать выполнение программы при блокирующих операциях (особенно актуально для GUI-программ)</a:t>
            </a:r>
            <a:endParaRPr sz="1800"/>
          </a:p>
          <a:p>
            <a:pPr indent="-342900" lvl="0" marL="457200" rtl="0">
              <a:spcBef>
                <a:spcPts val="0"/>
              </a:spcBef>
              <a:spcAft>
                <a:spcPts val="0"/>
              </a:spcAft>
              <a:buSzPts val="1800"/>
              <a:buChar char="-"/>
            </a:pPr>
            <a:r>
              <a:rPr lang="ru" sz="1800"/>
              <a:t>Простота реализации асинхронных взаимодействий (нет необходимости управлять всем в одном процессе)</a:t>
            </a:r>
            <a:endParaRPr sz="18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3D4E6"/>
        </a:solidFill>
      </p:bgPr>
    </p:bg>
    <p:spTree>
      <p:nvGrpSpPr>
        <p:cNvPr id="430" name="Shape 430"/>
        <p:cNvGrpSpPr/>
        <p:nvPr/>
      </p:nvGrpSpPr>
      <p:grpSpPr>
        <a:xfrm>
          <a:off x="0" y="0"/>
          <a:ext cx="0" cy="0"/>
          <a:chOff x="0" y="0"/>
          <a:chExt cx="0" cy="0"/>
        </a:xfrm>
      </p:grpSpPr>
      <p:sp>
        <p:nvSpPr>
          <p:cNvPr id="431" name="Shape 431"/>
          <p:cNvSpPr txBox="1"/>
          <p:nvPr>
            <p:ph type="title"/>
          </p:nvPr>
        </p:nvSpPr>
        <p:spPr>
          <a:xfrm>
            <a:off x="311700" y="279700"/>
            <a:ext cx="8520600" cy="572700"/>
          </a:xfrm>
          <a:prstGeom prst="rect">
            <a:avLst/>
          </a:prstGeom>
          <a:solidFill>
            <a:srgbClr val="FFDD2D"/>
          </a:solidFill>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ru">
                <a:solidFill>
                  <a:schemeClr val="dk2"/>
                </a:solidFill>
              </a:rPr>
              <a:t>Пара слов о тестировании</a:t>
            </a:r>
            <a:endParaRPr>
              <a:solidFill>
                <a:schemeClr val="dk2"/>
              </a:solidFill>
            </a:endParaRPr>
          </a:p>
        </p:txBody>
      </p:sp>
      <p:sp>
        <p:nvSpPr>
          <p:cNvPr id="432" name="Shape 432"/>
          <p:cNvSpPr txBox="1"/>
          <p:nvPr/>
        </p:nvSpPr>
        <p:spPr>
          <a:xfrm>
            <a:off x="311700" y="967225"/>
            <a:ext cx="8520600" cy="3854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ru" sz="1600"/>
              <a:t>Тестирование производительности</a:t>
            </a:r>
            <a:r>
              <a:rPr lang="ru" sz="1600"/>
              <a:t> - подразделяется на 2 основных блока:</a:t>
            </a:r>
            <a:endParaRPr sz="1600"/>
          </a:p>
          <a:p>
            <a:pPr indent="-330200" lvl="0" marL="457200" rtl="0">
              <a:spcBef>
                <a:spcPts val="1000"/>
              </a:spcBef>
              <a:spcAft>
                <a:spcPts val="0"/>
              </a:spcAft>
              <a:buSzPts val="1600"/>
              <a:buChar char="-"/>
            </a:pPr>
            <a:r>
              <a:rPr b="1" lang="ru" sz="1600"/>
              <a:t>Тестирование пропускной способности</a:t>
            </a:r>
            <a:r>
              <a:rPr lang="ru" sz="1600"/>
              <a:t> - стоит брать среднее/медианное/перцентильное значение за период времени, так результат будет стабильней</a:t>
            </a:r>
            <a:endParaRPr sz="1600"/>
          </a:p>
          <a:p>
            <a:pPr indent="-330200" lvl="0" marL="457200" rtl="0">
              <a:spcBef>
                <a:spcPts val="1000"/>
              </a:spcBef>
              <a:spcAft>
                <a:spcPts val="0"/>
              </a:spcAft>
              <a:buSzPts val="1600"/>
              <a:buChar char="-"/>
            </a:pPr>
            <a:r>
              <a:rPr b="1" lang="ru" sz="1600"/>
              <a:t>Тестирование времени ответа</a:t>
            </a:r>
            <a:r>
              <a:rPr lang="ru" sz="1600"/>
              <a:t> - стоит брать небольшие пачки запросов, чтобы нивелировать неточность системного таймера</a:t>
            </a:r>
            <a:endParaRPr sz="1600"/>
          </a:p>
          <a:p>
            <a:pPr indent="0" lvl="0" marL="0" rtl="0">
              <a:spcBef>
                <a:spcPts val="1000"/>
              </a:spcBef>
              <a:spcAft>
                <a:spcPts val="1000"/>
              </a:spcAft>
              <a:buNone/>
            </a:pPr>
            <a:r>
              <a:t/>
            </a:r>
            <a:endParaRPr sz="16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3D4E6"/>
        </a:solidFill>
      </p:bgPr>
    </p:bg>
    <p:spTree>
      <p:nvGrpSpPr>
        <p:cNvPr id="436" name="Shape 436"/>
        <p:cNvGrpSpPr/>
        <p:nvPr/>
      </p:nvGrpSpPr>
      <p:grpSpPr>
        <a:xfrm>
          <a:off x="0" y="0"/>
          <a:ext cx="0" cy="0"/>
          <a:chOff x="0" y="0"/>
          <a:chExt cx="0" cy="0"/>
        </a:xfrm>
      </p:grpSpPr>
      <p:sp>
        <p:nvSpPr>
          <p:cNvPr id="437" name="Shape 437"/>
          <p:cNvSpPr txBox="1"/>
          <p:nvPr>
            <p:ph type="title"/>
          </p:nvPr>
        </p:nvSpPr>
        <p:spPr>
          <a:xfrm>
            <a:off x="311700" y="279700"/>
            <a:ext cx="8520600" cy="572700"/>
          </a:xfrm>
          <a:prstGeom prst="rect">
            <a:avLst/>
          </a:prstGeom>
          <a:solidFill>
            <a:srgbClr val="FFDD2D"/>
          </a:solidFill>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ru">
                <a:solidFill>
                  <a:schemeClr val="dk2"/>
                </a:solidFill>
              </a:rPr>
              <a:t>Пара слов о тестировании</a:t>
            </a:r>
            <a:endParaRPr>
              <a:solidFill>
                <a:schemeClr val="dk2"/>
              </a:solidFill>
            </a:endParaRPr>
          </a:p>
        </p:txBody>
      </p:sp>
      <p:sp>
        <p:nvSpPr>
          <p:cNvPr id="438" name="Shape 438"/>
          <p:cNvSpPr txBox="1"/>
          <p:nvPr/>
        </p:nvSpPr>
        <p:spPr>
          <a:xfrm>
            <a:off x="311700" y="967225"/>
            <a:ext cx="8520600" cy="3854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ru" sz="1600"/>
              <a:t>Избегаем типичные ошибки (pitfalls):</a:t>
            </a:r>
            <a:endParaRPr sz="1600"/>
          </a:p>
          <a:p>
            <a:pPr indent="-330200" lvl="0" marL="457200" rtl="0">
              <a:spcBef>
                <a:spcPts val="1000"/>
              </a:spcBef>
              <a:spcAft>
                <a:spcPts val="0"/>
              </a:spcAft>
              <a:buSzPts val="1600"/>
              <a:buChar char="-"/>
            </a:pPr>
            <a:r>
              <a:rPr lang="ru" sz="1600"/>
              <a:t>Внезапный Garbage Collection. </a:t>
            </a:r>
            <a:br>
              <a:rPr lang="ru" sz="1600"/>
            </a:br>
            <a:r>
              <a:rPr lang="ru" sz="1600"/>
              <a:t>Либо тестируем без его применения, </a:t>
            </a:r>
            <a:br>
              <a:rPr lang="ru" sz="1600"/>
            </a:br>
            <a:r>
              <a:rPr lang="ru" sz="1600"/>
              <a:t>либо с несколькими вызовами</a:t>
            </a:r>
            <a:endParaRPr sz="1600"/>
          </a:p>
          <a:p>
            <a:pPr indent="-330200" lvl="0" marL="457200" rtl="0">
              <a:spcBef>
                <a:spcPts val="1000"/>
              </a:spcBef>
              <a:spcAft>
                <a:spcPts val="0"/>
              </a:spcAft>
              <a:buSzPts val="1600"/>
              <a:buChar char="-"/>
            </a:pPr>
            <a:r>
              <a:rPr lang="ru" sz="1600"/>
              <a:t>Динамическая компиляция. Может внезапно</a:t>
            </a:r>
            <a:br>
              <a:rPr lang="ru" sz="1600"/>
            </a:br>
            <a:r>
              <a:rPr lang="ru" sz="1600"/>
              <a:t>ускорить какой-то кусок =&gt; используем</a:t>
            </a:r>
            <a:br>
              <a:rPr lang="ru" sz="1600"/>
            </a:br>
            <a:r>
              <a:rPr lang="ru" sz="1600"/>
              <a:t>предварительный прогрев</a:t>
            </a:r>
            <a:endParaRPr sz="1600"/>
          </a:p>
          <a:p>
            <a:pPr indent="-330200" lvl="0" marL="457200" rtl="0">
              <a:spcBef>
                <a:spcPts val="1000"/>
              </a:spcBef>
              <a:spcAft>
                <a:spcPts val="0"/>
              </a:spcAft>
              <a:buSzPts val="1600"/>
              <a:buChar char="-"/>
            </a:pPr>
            <a:r>
              <a:rPr lang="ru" sz="1600"/>
              <a:t>Нерелевантные сценарии. Мешают компилятору правильно оптимизировать.</a:t>
            </a:r>
            <a:endParaRPr sz="1600"/>
          </a:p>
          <a:p>
            <a:pPr indent="-330200" lvl="0" marL="457200" rtl="0">
              <a:spcBef>
                <a:spcPts val="1000"/>
              </a:spcBef>
              <a:spcAft>
                <a:spcPts val="0"/>
              </a:spcAft>
              <a:buSzPts val="1600"/>
              <a:buChar char="-"/>
            </a:pPr>
            <a:r>
              <a:rPr lang="ru" sz="1600"/>
              <a:t>Искаженный профиль нагрузки. Нереалистичное рапределение нагрузки по коду приводит к тому, что оптимизируется не то, что “будет болеть” на бою.</a:t>
            </a:r>
            <a:endParaRPr sz="1600"/>
          </a:p>
          <a:p>
            <a:pPr indent="-330200" lvl="0" marL="457200" rtl="0">
              <a:spcBef>
                <a:spcPts val="1000"/>
              </a:spcBef>
              <a:spcAft>
                <a:spcPts val="1000"/>
              </a:spcAft>
              <a:buSzPts val="1600"/>
              <a:buChar char="-"/>
            </a:pPr>
            <a:r>
              <a:rPr lang="ru" sz="1600"/>
              <a:t>“Мертвый код” в сценариях. От которого JIT успешно избавляется. Результат вычислений должен как-то использоваться и не быть легко предсказуемым.</a:t>
            </a:r>
            <a:endParaRPr sz="1600"/>
          </a:p>
        </p:txBody>
      </p:sp>
      <p:pic>
        <p:nvPicPr>
          <p:cNvPr id="439" name="Shape 439"/>
          <p:cNvPicPr preferRelativeResize="0"/>
          <p:nvPr/>
        </p:nvPicPr>
        <p:blipFill>
          <a:blip r:embed="rId3">
            <a:alphaModFix/>
          </a:blip>
          <a:stretch>
            <a:fillRect/>
          </a:stretch>
        </p:blipFill>
        <p:spPr>
          <a:xfrm>
            <a:off x="5530075" y="965400"/>
            <a:ext cx="3302224" cy="18575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3D4E6"/>
        </a:solidFill>
      </p:bgPr>
    </p:bg>
    <p:spTree>
      <p:nvGrpSpPr>
        <p:cNvPr id="443" name="Shape 443"/>
        <p:cNvGrpSpPr/>
        <p:nvPr/>
      </p:nvGrpSpPr>
      <p:grpSpPr>
        <a:xfrm>
          <a:off x="0" y="0"/>
          <a:ext cx="0" cy="0"/>
          <a:chOff x="0" y="0"/>
          <a:chExt cx="0" cy="0"/>
        </a:xfrm>
      </p:grpSpPr>
      <p:sp>
        <p:nvSpPr>
          <p:cNvPr id="444" name="Shape 444"/>
          <p:cNvSpPr txBox="1"/>
          <p:nvPr>
            <p:ph type="title"/>
          </p:nvPr>
        </p:nvSpPr>
        <p:spPr>
          <a:xfrm>
            <a:off x="311700" y="279700"/>
            <a:ext cx="8520600" cy="572700"/>
          </a:xfrm>
          <a:prstGeom prst="rect">
            <a:avLst/>
          </a:prstGeom>
          <a:solidFill>
            <a:srgbClr val="FFDD2D"/>
          </a:solidFill>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ru">
                <a:solidFill>
                  <a:schemeClr val="dk2"/>
                </a:solidFill>
              </a:rPr>
              <a:t>Демо!</a:t>
            </a:r>
            <a:endParaRPr>
              <a:solidFill>
                <a:schemeClr val="dk2"/>
              </a:solidFill>
            </a:endParaRPr>
          </a:p>
        </p:txBody>
      </p:sp>
      <p:sp>
        <p:nvSpPr>
          <p:cNvPr id="445" name="Shape 445"/>
          <p:cNvSpPr txBox="1"/>
          <p:nvPr/>
        </p:nvSpPr>
        <p:spPr>
          <a:xfrm>
            <a:off x="311700" y="1257375"/>
            <a:ext cx="8520600" cy="3353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ru" sz="1800">
                <a:solidFill>
                  <a:schemeClr val="dk1"/>
                </a:solidFill>
              </a:rPr>
              <a:t>Демонстрация:</a:t>
            </a:r>
            <a:endParaRPr sz="1800">
              <a:solidFill>
                <a:schemeClr val="dk1"/>
              </a:solidFill>
            </a:endParaRPr>
          </a:p>
          <a:p>
            <a:pPr indent="0" lvl="0" marL="0" rtl="0">
              <a:spcBef>
                <a:spcPts val="1000"/>
              </a:spcBef>
              <a:spcAft>
                <a:spcPts val="0"/>
              </a:spcAft>
              <a:buNone/>
            </a:pPr>
            <a:r>
              <a:rPr lang="ru" sz="1800">
                <a:solidFill>
                  <a:schemeClr val="dk1"/>
                </a:solidFill>
                <a:latin typeface="Consolas"/>
                <a:ea typeface="Consolas"/>
                <a:cs typeface="Consolas"/>
                <a:sym typeface="Consolas"/>
              </a:rPr>
              <a:t>lectures.concurrent.ConcurrentApplication</a:t>
            </a:r>
            <a:endParaRPr sz="1800">
              <a:solidFill>
                <a:schemeClr val="dk1"/>
              </a:solidFill>
              <a:latin typeface="Consolas"/>
              <a:ea typeface="Consolas"/>
              <a:cs typeface="Consolas"/>
              <a:sym typeface="Consolas"/>
            </a:endParaRPr>
          </a:p>
          <a:p>
            <a:pPr indent="0" lvl="0" marL="0" rtl="0">
              <a:spcBef>
                <a:spcPts val="1000"/>
              </a:spcBef>
              <a:spcAft>
                <a:spcPts val="0"/>
              </a:spcAft>
              <a:buNone/>
            </a:pPr>
            <a:r>
              <a:rPr lang="ru" sz="1800">
                <a:solidFill>
                  <a:schemeClr val="dk1"/>
                </a:solidFill>
                <a:latin typeface="Consolas"/>
                <a:ea typeface="Consolas"/>
                <a:cs typeface="Consolas"/>
                <a:sym typeface="Consolas"/>
              </a:rPr>
              <a:t>lectures.concurrent.ScalaMeterExample</a:t>
            </a:r>
            <a:endParaRPr sz="1800">
              <a:solidFill>
                <a:schemeClr val="dk1"/>
              </a:solidFill>
              <a:latin typeface="Consolas"/>
              <a:ea typeface="Consolas"/>
              <a:cs typeface="Consolas"/>
              <a:sym typeface="Consolas"/>
            </a:endParaRPr>
          </a:p>
          <a:p>
            <a:pPr indent="0" lvl="0" marL="0" rtl="0">
              <a:spcBef>
                <a:spcPts val="1000"/>
              </a:spcBef>
              <a:spcAft>
                <a:spcPts val="0"/>
              </a:spcAft>
              <a:buNone/>
            </a:pPr>
            <a:r>
              <a:t/>
            </a:r>
            <a:endParaRPr sz="18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3D4E6"/>
        </a:solidFill>
      </p:bgPr>
    </p:bg>
    <p:spTree>
      <p:nvGrpSpPr>
        <p:cNvPr id="449" name="Shape 449"/>
        <p:cNvGrpSpPr/>
        <p:nvPr/>
      </p:nvGrpSpPr>
      <p:grpSpPr>
        <a:xfrm>
          <a:off x="0" y="0"/>
          <a:ext cx="0" cy="0"/>
          <a:chOff x="0" y="0"/>
          <a:chExt cx="0" cy="0"/>
        </a:xfrm>
      </p:grpSpPr>
      <p:sp>
        <p:nvSpPr>
          <p:cNvPr id="450" name="Shape 450"/>
          <p:cNvSpPr txBox="1"/>
          <p:nvPr>
            <p:ph type="title"/>
          </p:nvPr>
        </p:nvSpPr>
        <p:spPr>
          <a:xfrm>
            <a:off x="311700" y="279700"/>
            <a:ext cx="8520600" cy="572700"/>
          </a:xfrm>
          <a:prstGeom prst="rect">
            <a:avLst/>
          </a:prstGeom>
          <a:solidFill>
            <a:srgbClr val="FFDD2D"/>
          </a:solidFill>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ru">
                <a:solidFill>
                  <a:schemeClr val="dk2"/>
                </a:solidFill>
              </a:rPr>
              <a:t>Домашнее задание</a:t>
            </a:r>
            <a:endParaRPr>
              <a:solidFill>
                <a:schemeClr val="dk2"/>
              </a:solidFill>
            </a:endParaRPr>
          </a:p>
        </p:txBody>
      </p:sp>
      <p:sp>
        <p:nvSpPr>
          <p:cNvPr id="451" name="Shape 451"/>
          <p:cNvSpPr txBox="1"/>
          <p:nvPr/>
        </p:nvSpPr>
        <p:spPr>
          <a:xfrm>
            <a:off x="311700" y="1257375"/>
            <a:ext cx="8520600" cy="3353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ru" sz="1800"/>
              <a:t>Помогите вашему дяде:</a:t>
            </a:r>
            <a:endParaRPr sz="1800"/>
          </a:p>
          <a:p>
            <a:pPr indent="0" lvl="0" marL="0">
              <a:spcBef>
                <a:spcPts val="0"/>
              </a:spcBef>
              <a:spcAft>
                <a:spcPts val="0"/>
              </a:spcAft>
              <a:buNone/>
            </a:pPr>
            <a:r>
              <a:rPr lang="ru" sz="1800">
                <a:latin typeface="Consolas"/>
                <a:ea typeface="Consolas"/>
                <a:cs typeface="Consolas"/>
                <a:sym typeface="Consolas"/>
              </a:rPr>
              <a:t>lectures.concurrent.BillionaireCounters</a:t>
            </a:r>
            <a:endParaRPr sz="1800">
              <a:latin typeface="Consolas"/>
              <a:ea typeface="Consolas"/>
              <a:cs typeface="Consolas"/>
              <a:sym typeface="Consolas"/>
            </a:endParaRPr>
          </a:p>
          <a:p>
            <a:pPr indent="0" lvl="0" marL="0">
              <a:spcBef>
                <a:spcPts val="0"/>
              </a:spcBef>
              <a:spcAft>
                <a:spcPts val="0"/>
              </a:spcAft>
              <a:buNone/>
            </a:pPr>
            <a:r>
              <a:t/>
            </a:r>
            <a:endParaRPr sz="1800"/>
          </a:p>
          <a:p>
            <a:pPr indent="0" lvl="0" marL="0" rtl="0">
              <a:spcBef>
                <a:spcPts val="0"/>
              </a:spcBef>
              <a:spcAft>
                <a:spcPts val="0"/>
              </a:spcAft>
              <a:buNone/>
            </a:pPr>
            <a:r>
              <a:rPr lang="ru" sz="1800"/>
              <a:t>Реализовать многопоточного поискового робота:</a:t>
            </a:r>
            <a:br>
              <a:rPr lang="ru" sz="1800"/>
            </a:br>
            <a:r>
              <a:rPr lang="ru" sz="1800">
                <a:latin typeface="Consolas"/>
                <a:ea typeface="Consolas"/>
                <a:cs typeface="Consolas"/>
                <a:sym typeface="Consolas"/>
              </a:rPr>
              <a:t>lectures.concurrent.WebCrawler</a:t>
            </a:r>
            <a:endParaRPr sz="1800">
              <a:latin typeface="Consolas"/>
              <a:ea typeface="Consolas"/>
              <a:cs typeface="Consolas"/>
              <a:sym typeface="Consola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3D4E6"/>
        </a:solidFill>
      </p:bgPr>
    </p:bg>
    <p:spTree>
      <p:nvGrpSpPr>
        <p:cNvPr id="90" name="Shape 90"/>
        <p:cNvGrpSpPr/>
        <p:nvPr/>
      </p:nvGrpSpPr>
      <p:grpSpPr>
        <a:xfrm>
          <a:off x="0" y="0"/>
          <a:ext cx="0" cy="0"/>
          <a:chOff x="0" y="0"/>
          <a:chExt cx="0" cy="0"/>
        </a:xfrm>
      </p:grpSpPr>
      <p:sp>
        <p:nvSpPr>
          <p:cNvPr id="91" name="Shape 91"/>
          <p:cNvSpPr txBox="1"/>
          <p:nvPr>
            <p:ph type="title"/>
          </p:nvPr>
        </p:nvSpPr>
        <p:spPr>
          <a:xfrm>
            <a:off x="311700" y="279700"/>
            <a:ext cx="8520600" cy="572700"/>
          </a:xfrm>
          <a:prstGeom prst="rect">
            <a:avLst/>
          </a:prstGeom>
          <a:solidFill>
            <a:srgbClr val="FFDD2D"/>
          </a:solidFill>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ru">
                <a:solidFill>
                  <a:schemeClr val="dk2"/>
                </a:solidFill>
              </a:rPr>
              <a:t>Введение</a:t>
            </a:r>
            <a:endParaRPr>
              <a:solidFill>
                <a:schemeClr val="dk2"/>
              </a:solidFill>
            </a:endParaRPr>
          </a:p>
        </p:txBody>
      </p:sp>
      <p:sp>
        <p:nvSpPr>
          <p:cNvPr id="92" name="Shape 92"/>
          <p:cNvSpPr txBox="1"/>
          <p:nvPr/>
        </p:nvSpPr>
        <p:spPr>
          <a:xfrm>
            <a:off x="311700" y="952575"/>
            <a:ext cx="8520600" cy="3922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ru" sz="1800"/>
              <a:t>Недостатки</a:t>
            </a:r>
            <a:r>
              <a:rPr lang="ru" sz="1800"/>
              <a:t> потоков:</a:t>
            </a:r>
            <a:endParaRPr sz="1800"/>
          </a:p>
          <a:p>
            <a:pPr indent="-342900" lvl="0" marL="457200" rtl="0">
              <a:spcBef>
                <a:spcPts val="0"/>
              </a:spcBef>
              <a:spcAft>
                <a:spcPts val="0"/>
              </a:spcAft>
              <a:buSzPts val="1800"/>
              <a:buChar char="-"/>
            </a:pPr>
            <a:r>
              <a:rPr lang="ru" sz="1800"/>
              <a:t>Угрозы потокобезопасности (</a:t>
            </a:r>
            <a:r>
              <a:rPr lang="ru" sz="1800"/>
              <a:t>T</a:t>
            </a:r>
            <a:r>
              <a:rPr lang="ru" sz="1800"/>
              <a:t>hread Safety, корректность выполнения многопоточного кода): Race conditions</a:t>
            </a:r>
            <a:endParaRPr sz="1800"/>
          </a:p>
          <a:p>
            <a:pPr indent="-342900" lvl="0" marL="457200" rtl="0">
              <a:spcBef>
                <a:spcPts val="0"/>
              </a:spcBef>
              <a:spcAft>
                <a:spcPts val="0"/>
              </a:spcAft>
              <a:buSzPts val="1800"/>
              <a:buChar char="-"/>
            </a:pPr>
            <a:r>
              <a:rPr lang="ru" sz="1800"/>
              <a:t>Угрозы работоспособности (“liveness”): deadlock, starvation, livelock</a:t>
            </a:r>
            <a:endParaRPr sz="1800"/>
          </a:p>
          <a:p>
            <a:pPr indent="-342900" lvl="0" marL="457200" rtl="0">
              <a:spcBef>
                <a:spcPts val="0"/>
              </a:spcBef>
              <a:spcAft>
                <a:spcPts val="0"/>
              </a:spcAft>
              <a:buSzPts val="1800"/>
              <a:buChar char="-"/>
            </a:pPr>
            <a:r>
              <a:rPr lang="ru" sz="1800"/>
              <a:t>Накладные расходы при синхронизации и переключении контекстов</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3D4E6"/>
        </a:solidFill>
      </p:bgPr>
    </p:bg>
    <p:spTree>
      <p:nvGrpSpPr>
        <p:cNvPr id="96" name="Shape 96"/>
        <p:cNvGrpSpPr/>
        <p:nvPr/>
      </p:nvGrpSpPr>
      <p:grpSpPr>
        <a:xfrm>
          <a:off x="0" y="0"/>
          <a:ext cx="0" cy="0"/>
          <a:chOff x="0" y="0"/>
          <a:chExt cx="0" cy="0"/>
        </a:xfrm>
      </p:grpSpPr>
      <p:sp>
        <p:nvSpPr>
          <p:cNvPr id="97" name="Shape 97"/>
          <p:cNvSpPr txBox="1"/>
          <p:nvPr>
            <p:ph type="title"/>
          </p:nvPr>
        </p:nvSpPr>
        <p:spPr>
          <a:xfrm>
            <a:off x="311700" y="279700"/>
            <a:ext cx="8520600" cy="572700"/>
          </a:xfrm>
          <a:prstGeom prst="rect">
            <a:avLst/>
          </a:prstGeom>
          <a:solidFill>
            <a:srgbClr val="FFDD2D"/>
          </a:solidFill>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ru">
                <a:solidFill>
                  <a:schemeClr val="dk2"/>
                </a:solidFill>
              </a:rPr>
              <a:t>Потокобезопасность</a:t>
            </a:r>
            <a:endParaRPr>
              <a:solidFill>
                <a:schemeClr val="dk2"/>
              </a:solidFill>
            </a:endParaRPr>
          </a:p>
        </p:txBody>
      </p:sp>
      <p:sp>
        <p:nvSpPr>
          <p:cNvPr id="98" name="Shape 98"/>
          <p:cNvSpPr txBox="1"/>
          <p:nvPr/>
        </p:nvSpPr>
        <p:spPr>
          <a:xfrm>
            <a:off x="311700" y="952575"/>
            <a:ext cx="8520600" cy="3922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ru" sz="1500"/>
              <a:t>П</a:t>
            </a:r>
            <a:r>
              <a:rPr b="1" lang="ru" sz="1500"/>
              <a:t>отокобезопасность (Thread Safety)</a:t>
            </a:r>
            <a:r>
              <a:rPr lang="ru" sz="1500"/>
              <a:t> - это корректное выполнения кода в разных потоках вне зависимости от особенностей их выполнения в многопоточной среде и без дополнительной синхронизации со стороны вызываемого кода.</a:t>
            </a:r>
            <a:endParaRPr sz="1500"/>
          </a:p>
          <a:p>
            <a:pPr indent="0" lvl="0" marL="0" rtl="0">
              <a:spcBef>
                <a:spcPts val="0"/>
              </a:spcBef>
              <a:spcAft>
                <a:spcPts val="0"/>
              </a:spcAft>
              <a:buNone/>
            </a:pPr>
            <a:r>
              <a:t/>
            </a:r>
            <a:endParaRPr sz="1500"/>
          </a:p>
          <a:p>
            <a:pPr indent="0" lvl="0" marL="0" rtl="0">
              <a:spcBef>
                <a:spcPts val="0"/>
              </a:spcBef>
              <a:spcAft>
                <a:spcPts val="0"/>
              </a:spcAft>
              <a:buNone/>
            </a:pPr>
            <a:r>
              <a:rPr lang="ru" sz="1500"/>
              <a:t>Главный враг - </a:t>
            </a:r>
            <a:r>
              <a:rPr b="1" lang="ru" sz="1500"/>
              <a:t>разделяемое изменяемое состояние (shared mutable state)</a:t>
            </a:r>
            <a:r>
              <a:rPr lang="ru" sz="1500"/>
              <a:t> - данные или ресурс.</a:t>
            </a:r>
            <a:endParaRPr sz="1500"/>
          </a:p>
          <a:p>
            <a:pPr indent="0" lvl="0" marL="0" rtl="0">
              <a:spcBef>
                <a:spcPts val="0"/>
              </a:spcBef>
              <a:spcAft>
                <a:spcPts val="0"/>
              </a:spcAft>
              <a:buNone/>
            </a:pPr>
            <a:r>
              <a:t/>
            </a:r>
            <a:endParaRPr sz="1500"/>
          </a:p>
          <a:p>
            <a:pPr indent="0" lvl="0" marL="0" rtl="0">
              <a:spcBef>
                <a:spcPts val="0"/>
              </a:spcBef>
              <a:spcAft>
                <a:spcPts val="0"/>
              </a:spcAft>
              <a:buNone/>
            </a:pPr>
            <a:r>
              <a:rPr lang="ru" sz="1500"/>
              <a:t>Если несколько потоков могут получить доступ к разделяемому изменяемому состоянию без необходимой синхронизации, то ваша программа уже сломана! Рано или поздно она обязательно выдаст неправильный результат.</a:t>
            </a:r>
            <a:endParaRPr sz="1500"/>
          </a:p>
          <a:p>
            <a:pPr indent="0" lvl="0" marL="0">
              <a:spcBef>
                <a:spcPts val="0"/>
              </a:spcBef>
              <a:spcAft>
                <a:spcPts val="0"/>
              </a:spcAft>
              <a:buNone/>
            </a:pPr>
            <a:r>
              <a:t/>
            </a:r>
            <a:endParaRPr sz="1500"/>
          </a:p>
          <a:p>
            <a:pPr indent="0" lvl="0" marL="0" rtl="0">
              <a:spcBef>
                <a:spcPts val="0"/>
              </a:spcBef>
              <a:spcAft>
                <a:spcPts val="0"/>
              </a:spcAft>
              <a:buNone/>
            </a:pPr>
            <a:r>
              <a:rPr lang="ru" sz="1500"/>
              <a:t>От этого можно защититься тремя способами:</a:t>
            </a:r>
            <a:endParaRPr sz="1500"/>
          </a:p>
          <a:p>
            <a:pPr indent="-323850" lvl="0" marL="457200" rtl="0">
              <a:spcBef>
                <a:spcPts val="0"/>
              </a:spcBef>
              <a:spcAft>
                <a:spcPts val="0"/>
              </a:spcAft>
              <a:buSzPts val="1500"/>
              <a:buAutoNum type="arabicPeriod"/>
            </a:pPr>
            <a:r>
              <a:rPr lang="ru" sz="1500"/>
              <a:t>Не предоставлять доступ к такому состоянию сразу нескольким потокам</a:t>
            </a:r>
            <a:endParaRPr sz="1500"/>
          </a:p>
          <a:p>
            <a:pPr indent="-323850" lvl="0" marL="457200" rtl="0">
              <a:spcBef>
                <a:spcPts val="0"/>
              </a:spcBef>
              <a:spcAft>
                <a:spcPts val="0"/>
              </a:spcAft>
              <a:buSzPts val="1500"/>
              <a:buAutoNum type="arabicPeriod"/>
            </a:pPr>
            <a:r>
              <a:rPr lang="ru" sz="1500"/>
              <a:t>Сделать состояние неизменяемым (immutable)</a:t>
            </a:r>
            <a:endParaRPr sz="1500"/>
          </a:p>
          <a:p>
            <a:pPr indent="-323850" lvl="0" marL="457200" rtl="0">
              <a:spcBef>
                <a:spcPts val="0"/>
              </a:spcBef>
              <a:spcAft>
                <a:spcPts val="0"/>
              </a:spcAft>
              <a:buSzPts val="1500"/>
              <a:buAutoNum type="arabicPeriod"/>
            </a:pPr>
            <a:r>
              <a:rPr lang="ru" sz="1500"/>
              <a:t>При каждом доступе к состоянию производить синхронизацию</a:t>
            </a:r>
            <a:endParaRPr sz="1500"/>
          </a:p>
          <a:p>
            <a:pPr indent="0" lvl="0" marL="0" rtl="0">
              <a:spcBef>
                <a:spcPts val="0"/>
              </a:spcBef>
              <a:spcAft>
                <a:spcPts val="0"/>
              </a:spcAft>
              <a:buNone/>
            </a:pPr>
            <a:r>
              <a:t/>
            </a:r>
            <a:endParaRPr sz="1500"/>
          </a:p>
          <a:p>
            <a:pPr indent="0" lvl="0" marL="0" rtl="0">
              <a:spcBef>
                <a:spcPts val="0"/>
              </a:spcBef>
              <a:spcAft>
                <a:spcPts val="0"/>
              </a:spcAft>
              <a:buNone/>
            </a:pPr>
            <a:r>
              <a:rPr lang="ru" sz="1500"/>
              <a:t>Как правило, все эти вещи должны учитываться еще на этапе проектирования!</a:t>
            </a:r>
            <a:endParaRPr sz="1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3D4E6"/>
        </a:solidFill>
      </p:bgPr>
    </p:bg>
    <p:spTree>
      <p:nvGrpSpPr>
        <p:cNvPr id="102" name="Shape 102"/>
        <p:cNvGrpSpPr/>
        <p:nvPr/>
      </p:nvGrpSpPr>
      <p:grpSpPr>
        <a:xfrm>
          <a:off x="0" y="0"/>
          <a:ext cx="0" cy="0"/>
          <a:chOff x="0" y="0"/>
          <a:chExt cx="0" cy="0"/>
        </a:xfrm>
      </p:grpSpPr>
      <p:sp>
        <p:nvSpPr>
          <p:cNvPr id="103" name="Shape 103"/>
          <p:cNvSpPr txBox="1"/>
          <p:nvPr>
            <p:ph type="title"/>
          </p:nvPr>
        </p:nvSpPr>
        <p:spPr>
          <a:xfrm>
            <a:off x="311700" y="279700"/>
            <a:ext cx="8520600" cy="572700"/>
          </a:xfrm>
          <a:prstGeom prst="rect">
            <a:avLst/>
          </a:prstGeom>
          <a:solidFill>
            <a:srgbClr val="FFDD2D"/>
          </a:solidFill>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ru">
                <a:solidFill>
                  <a:schemeClr val="dk2"/>
                </a:solidFill>
              </a:rPr>
              <a:t>Потокобезопасность</a:t>
            </a:r>
            <a:endParaRPr>
              <a:solidFill>
                <a:schemeClr val="dk2"/>
              </a:solidFill>
            </a:endParaRPr>
          </a:p>
        </p:txBody>
      </p:sp>
      <p:sp>
        <p:nvSpPr>
          <p:cNvPr id="104" name="Shape 104"/>
          <p:cNvSpPr txBox="1"/>
          <p:nvPr/>
        </p:nvSpPr>
        <p:spPr>
          <a:xfrm>
            <a:off x="311700" y="952575"/>
            <a:ext cx="8520600" cy="3922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ru" sz="1500"/>
              <a:t>Состояние гонки (race condition)</a:t>
            </a:r>
            <a:r>
              <a:rPr lang="ru" sz="1500"/>
              <a:t> - ошибка проектирования, при которой работа программы зависит от того, в каком порядке выполняются части кода.</a:t>
            </a:r>
            <a:endParaRPr sz="1500"/>
          </a:p>
        </p:txBody>
      </p:sp>
      <p:sp>
        <p:nvSpPr>
          <p:cNvPr id="105" name="Shape 105"/>
          <p:cNvSpPr txBox="1"/>
          <p:nvPr/>
        </p:nvSpPr>
        <p:spPr>
          <a:xfrm>
            <a:off x="418775" y="1642925"/>
            <a:ext cx="7527300" cy="3285900"/>
          </a:xfrm>
          <a:prstGeom prst="rect">
            <a:avLst/>
          </a:prstGeom>
          <a:solidFill>
            <a:srgbClr val="FFFFFF"/>
          </a:solidFill>
          <a:ln>
            <a:noFill/>
          </a:ln>
        </p:spPr>
        <p:txBody>
          <a:bodyPr anchorCtr="0" anchor="t" bIns="91425" lIns="91425" spcFirstLastPara="1" rIns="91425" wrap="square" tIns="91425">
            <a:noAutofit/>
          </a:bodyPr>
          <a:lstStyle/>
          <a:p>
            <a:pPr indent="0" lvl="0" marL="0" rtl="0">
              <a:lnSpc>
                <a:spcPct val="110795"/>
              </a:lnSpc>
              <a:spcBef>
                <a:spcPts val="0"/>
              </a:spcBef>
              <a:spcAft>
                <a:spcPts val="0"/>
              </a:spcAft>
              <a:buNone/>
            </a:pPr>
            <a:r>
              <a:rPr b="1" lang="ru" sz="1100">
                <a:solidFill>
                  <a:srgbClr val="000080"/>
                </a:solidFill>
                <a:latin typeface="Consolas"/>
                <a:ea typeface="Consolas"/>
                <a:cs typeface="Consolas"/>
                <a:sym typeface="Consolas"/>
              </a:rPr>
              <a:t>class</a:t>
            </a:r>
            <a:r>
              <a:rPr lang="ru" sz="1100">
                <a:solidFill>
                  <a:srgbClr val="333333"/>
                </a:solidFill>
                <a:latin typeface="Consolas"/>
                <a:ea typeface="Consolas"/>
                <a:cs typeface="Consolas"/>
                <a:sym typeface="Consolas"/>
              </a:rPr>
              <a:t> UnsafeCounter {</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private</a:t>
            </a: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var</a:t>
            </a:r>
            <a:r>
              <a:rPr lang="ru" sz="1100">
                <a:solidFill>
                  <a:srgbClr val="333333"/>
                </a:solidFill>
                <a:latin typeface="Consolas"/>
                <a:ea typeface="Consolas"/>
                <a:cs typeface="Consolas"/>
                <a:sym typeface="Consolas"/>
              </a:rPr>
              <a:t> count </a:t>
            </a:r>
            <a:r>
              <a:rPr b="1" lang="ru" sz="1100">
                <a:solidFill>
                  <a:srgbClr val="000080"/>
                </a:solidFill>
                <a:latin typeface="Consolas"/>
                <a:ea typeface="Consolas"/>
                <a:cs typeface="Consolas"/>
                <a:sym typeface="Consolas"/>
              </a:rPr>
              <a:t>=</a:t>
            </a:r>
            <a:r>
              <a:rPr lang="ru" sz="1100">
                <a:solidFill>
                  <a:srgbClr val="333333"/>
                </a:solidFill>
                <a:latin typeface="Consolas"/>
                <a:ea typeface="Consolas"/>
                <a:cs typeface="Consolas"/>
                <a:sym typeface="Consolas"/>
              </a:rPr>
              <a:t> </a:t>
            </a:r>
            <a:r>
              <a:rPr lang="ru" sz="1100">
                <a:solidFill>
                  <a:srgbClr val="0000FF"/>
                </a:solidFill>
                <a:latin typeface="Consolas"/>
                <a:ea typeface="Consolas"/>
                <a:cs typeface="Consolas"/>
                <a:sym typeface="Consolas"/>
              </a:rPr>
              <a:t>0</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def</a:t>
            </a:r>
            <a:r>
              <a:rPr lang="ru" sz="1100">
                <a:solidFill>
                  <a:srgbClr val="333333"/>
                </a:solidFill>
                <a:latin typeface="Consolas"/>
                <a:ea typeface="Consolas"/>
                <a:cs typeface="Consolas"/>
                <a:sym typeface="Consolas"/>
              </a:rPr>
              <a:t> getCount </a:t>
            </a:r>
            <a:r>
              <a:rPr b="1" lang="ru" sz="1100">
                <a:solidFill>
                  <a:srgbClr val="000080"/>
                </a:solidFill>
                <a:latin typeface="Consolas"/>
                <a:ea typeface="Consolas"/>
                <a:cs typeface="Consolas"/>
                <a:sym typeface="Consolas"/>
              </a:rPr>
              <a:t>=</a:t>
            </a:r>
            <a:r>
              <a:rPr lang="ru" sz="1100">
                <a:solidFill>
                  <a:srgbClr val="333333"/>
                </a:solidFill>
                <a:latin typeface="Consolas"/>
                <a:ea typeface="Consolas"/>
                <a:cs typeface="Consolas"/>
                <a:sym typeface="Consolas"/>
              </a:rPr>
              <a:t> count</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def</a:t>
            </a:r>
            <a:r>
              <a:rPr lang="ru" sz="1100">
                <a:solidFill>
                  <a:srgbClr val="333333"/>
                </a:solidFill>
                <a:latin typeface="Consolas"/>
                <a:ea typeface="Consolas"/>
                <a:cs typeface="Consolas"/>
                <a:sym typeface="Consolas"/>
              </a:rPr>
              <a:t> increment()</a:t>
            </a:r>
            <a:r>
              <a:rPr b="1" lang="ru" sz="1100">
                <a:solidFill>
                  <a:srgbClr val="000080"/>
                </a:solidFill>
                <a:latin typeface="Consolas"/>
                <a:ea typeface="Consolas"/>
                <a:cs typeface="Consolas"/>
                <a:sym typeface="Consolas"/>
              </a:rPr>
              <a:t>:</a:t>
            </a: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Unit</a:t>
            </a:r>
            <a:r>
              <a:rPr lang="ru" sz="1100">
                <a:solidFill>
                  <a:srgbClr val="333333"/>
                </a:solidFill>
                <a:latin typeface="Consolas"/>
                <a:ea typeface="Consolas"/>
                <a:cs typeface="Consolas"/>
                <a:sym typeface="Consolas"/>
              </a:rPr>
              <a:t> = { count += </a:t>
            </a:r>
            <a:r>
              <a:rPr lang="ru" sz="1100">
                <a:solidFill>
                  <a:srgbClr val="0000FF"/>
                </a:solidFill>
                <a:latin typeface="Consolas"/>
                <a:ea typeface="Consolas"/>
                <a:cs typeface="Consolas"/>
                <a:sym typeface="Consolas"/>
              </a:rPr>
              <a:t>1</a:t>
            </a:r>
            <a:r>
              <a:rPr lang="ru" sz="1100">
                <a:solidFill>
                  <a:srgbClr val="333333"/>
                </a:solidFill>
                <a:latin typeface="Consolas"/>
                <a:ea typeface="Consolas"/>
                <a:cs typeface="Consolas"/>
                <a:sym typeface="Consolas"/>
              </a:rPr>
              <a:t> }</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a:t>
            </a:r>
            <a:endParaRPr sz="1100">
              <a:solidFill>
                <a:srgbClr val="333333"/>
              </a:solidFill>
              <a:latin typeface="Consolas"/>
              <a:ea typeface="Consolas"/>
              <a:cs typeface="Consolas"/>
              <a:sym typeface="Consolas"/>
            </a:endParaRPr>
          </a:p>
          <a:p>
            <a:pPr indent="0" lvl="0" marL="0" rtl="0">
              <a:lnSpc>
                <a:spcPct val="110795"/>
              </a:lnSpc>
              <a:spcBef>
                <a:spcPts val="0"/>
              </a:spcBef>
              <a:spcAft>
                <a:spcPts val="0"/>
              </a:spcAft>
              <a:buNone/>
            </a:pPr>
            <a:r>
              <a:t/>
            </a:r>
            <a:endParaRPr sz="1100">
              <a:solidFill>
                <a:srgbClr val="333333"/>
              </a:solidFill>
              <a:latin typeface="Consolas"/>
              <a:ea typeface="Consolas"/>
              <a:cs typeface="Consolas"/>
              <a:sym typeface="Consolas"/>
            </a:endParaRPr>
          </a:p>
          <a:p>
            <a:pPr indent="0" lvl="0" marL="0" rtl="0">
              <a:lnSpc>
                <a:spcPct val="110795"/>
              </a:lnSpc>
              <a:spcBef>
                <a:spcPts val="0"/>
              </a:spcBef>
              <a:spcAft>
                <a:spcPts val="0"/>
              </a:spcAft>
              <a:buNone/>
            </a:pPr>
            <a:r>
              <a:rPr b="1" lang="ru" sz="1100">
                <a:solidFill>
                  <a:srgbClr val="000080"/>
                </a:solidFill>
                <a:latin typeface="Consolas"/>
                <a:ea typeface="Consolas"/>
                <a:cs typeface="Consolas"/>
                <a:sym typeface="Consolas"/>
              </a:rPr>
              <a:t>class</a:t>
            </a:r>
            <a:r>
              <a:rPr lang="ru" sz="1100">
                <a:solidFill>
                  <a:srgbClr val="333333"/>
                </a:solidFill>
                <a:latin typeface="Consolas"/>
                <a:ea typeface="Consolas"/>
                <a:cs typeface="Consolas"/>
                <a:sym typeface="Consolas"/>
              </a:rPr>
              <a:t> UnsafeCounterWithCaching {</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private</a:t>
            </a: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val</a:t>
            </a:r>
            <a:r>
              <a:rPr lang="ru" sz="1100">
                <a:solidFill>
                  <a:srgbClr val="333333"/>
                </a:solidFill>
                <a:latin typeface="Consolas"/>
                <a:ea typeface="Consolas"/>
                <a:cs typeface="Consolas"/>
                <a:sym typeface="Consolas"/>
              </a:rPr>
              <a:t> counter </a:t>
            </a:r>
            <a:r>
              <a:rPr b="1" lang="ru" sz="1100">
                <a:solidFill>
                  <a:srgbClr val="000080"/>
                </a:solidFill>
                <a:latin typeface="Consolas"/>
                <a:ea typeface="Consolas"/>
                <a:cs typeface="Consolas"/>
                <a:sym typeface="Consolas"/>
              </a:rPr>
              <a:t>=</a:t>
            </a: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new</a:t>
            </a:r>
            <a:r>
              <a:rPr lang="ru" sz="1100">
                <a:solidFill>
                  <a:srgbClr val="333333"/>
                </a:solidFill>
                <a:latin typeface="Consolas"/>
                <a:ea typeface="Consolas"/>
                <a:cs typeface="Consolas"/>
                <a:sym typeface="Consolas"/>
              </a:rPr>
              <a:t> AtomicLong()</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private</a:t>
            </a: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val</a:t>
            </a:r>
            <a:r>
              <a:rPr lang="ru" sz="1100">
                <a:solidFill>
                  <a:srgbClr val="333333"/>
                </a:solidFill>
                <a:latin typeface="Consolas"/>
                <a:ea typeface="Consolas"/>
                <a:cs typeface="Consolas"/>
                <a:sym typeface="Consolas"/>
              </a:rPr>
              <a:t> counterCache </a:t>
            </a:r>
            <a:r>
              <a:rPr b="1" lang="ru" sz="1100">
                <a:solidFill>
                  <a:srgbClr val="000080"/>
                </a:solidFill>
                <a:latin typeface="Consolas"/>
                <a:ea typeface="Consolas"/>
                <a:cs typeface="Consolas"/>
                <a:sym typeface="Consolas"/>
              </a:rPr>
              <a:t>=</a:t>
            </a: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new</a:t>
            </a:r>
            <a:r>
              <a:rPr lang="ru" sz="1100">
                <a:solidFill>
                  <a:srgbClr val="333333"/>
                </a:solidFill>
                <a:latin typeface="Consolas"/>
                <a:ea typeface="Consolas"/>
                <a:cs typeface="Consolas"/>
                <a:sym typeface="Consolas"/>
              </a:rPr>
              <a:t> AtomicReference[</a:t>
            </a:r>
            <a:r>
              <a:rPr b="1" lang="ru" sz="1100">
                <a:solidFill>
                  <a:srgbClr val="000080"/>
                </a:solidFill>
                <a:latin typeface="Consolas"/>
                <a:ea typeface="Consolas"/>
                <a:cs typeface="Consolas"/>
                <a:sym typeface="Consolas"/>
              </a:rPr>
              <a:t>Long</a:t>
            </a:r>
            <a:r>
              <a:rPr lang="ru" sz="1100">
                <a:solidFill>
                  <a:srgbClr val="333333"/>
                </a:solidFill>
                <a:latin typeface="Consolas"/>
                <a:ea typeface="Consolas"/>
                <a:cs typeface="Consolas"/>
                <a:sym typeface="Consolas"/>
              </a:rPr>
              <a:t>]()</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def</a:t>
            </a:r>
            <a:r>
              <a:rPr lang="ru" sz="1100">
                <a:solidFill>
                  <a:srgbClr val="333333"/>
                </a:solidFill>
                <a:latin typeface="Consolas"/>
                <a:ea typeface="Consolas"/>
                <a:cs typeface="Consolas"/>
                <a:sym typeface="Consolas"/>
              </a:rPr>
              <a:t> getCount </a:t>
            </a:r>
            <a:r>
              <a:rPr b="1" lang="ru" sz="1100">
                <a:solidFill>
                  <a:srgbClr val="000080"/>
                </a:solidFill>
                <a:latin typeface="Consolas"/>
                <a:ea typeface="Consolas"/>
                <a:cs typeface="Consolas"/>
                <a:sym typeface="Consolas"/>
              </a:rPr>
              <a:t>=</a:t>
            </a:r>
            <a:r>
              <a:rPr lang="ru" sz="1100">
                <a:solidFill>
                  <a:srgbClr val="333333"/>
                </a:solidFill>
                <a:latin typeface="Consolas"/>
                <a:ea typeface="Consolas"/>
                <a:cs typeface="Consolas"/>
                <a:sym typeface="Consolas"/>
              </a:rPr>
              <a:t> counterCache.get()</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def</a:t>
            </a:r>
            <a:r>
              <a:rPr lang="ru" sz="1100">
                <a:solidFill>
                  <a:srgbClr val="333333"/>
                </a:solidFill>
                <a:latin typeface="Consolas"/>
                <a:ea typeface="Consolas"/>
                <a:cs typeface="Consolas"/>
                <a:sym typeface="Consolas"/>
              </a:rPr>
              <a:t> increment()</a:t>
            </a:r>
            <a:r>
              <a:rPr b="1" lang="ru" sz="1100">
                <a:solidFill>
                  <a:srgbClr val="000080"/>
                </a:solidFill>
                <a:latin typeface="Consolas"/>
                <a:ea typeface="Consolas"/>
                <a:cs typeface="Consolas"/>
                <a:sym typeface="Consolas"/>
              </a:rPr>
              <a:t>:</a:t>
            </a: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Unit</a:t>
            </a:r>
            <a:r>
              <a:rPr lang="ru" sz="1100">
                <a:solidFill>
                  <a:srgbClr val="333333"/>
                </a:solidFill>
                <a:latin typeface="Consolas"/>
                <a:ea typeface="Consolas"/>
                <a:cs typeface="Consolas"/>
                <a:sym typeface="Consolas"/>
              </a:rPr>
              <a:t> = { </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r>
              <a:rPr b="1" lang="ru" sz="1100">
                <a:solidFill>
                  <a:srgbClr val="000080"/>
                </a:solidFill>
                <a:latin typeface="Consolas"/>
                <a:ea typeface="Consolas"/>
                <a:cs typeface="Consolas"/>
                <a:sym typeface="Consolas"/>
              </a:rPr>
              <a:t>val</a:t>
            </a:r>
            <a:r>
              <a:rPr lang="ru" sz="1100">
                <a:solidFill>
                  <a:srgbClr val="333333"/>
                </a:solidFill>
                <a:latin typeface="Consolas"/>
                <a:ea typeface="Consolas"/>
                <a:cs typeface="Consolas"/>
                <a:sym typeface="Consolas"/>
              </a:rPr>
              <a:t> newValue </a:t>
            </a:r>
            <a:r>
              <a:rPr b="1" lang="ru" sz="1100">
                <a:solidFill>
                  <a:srgbClr val="000080"/>
                </a:solidFill>
                <a:latin typeface="Consolas"/>
                <a:ea typeface="Consolas"/>
                <a:cs typeface="Consolas"/>
                <a:sym typeface="Consolas"/>
              </a:rPr>
              <a:t>=</a:t>
            </a:r>
            <a:r>
              <a:rPr lang="ru" sz="1100">
                <a:solidFill>
                  <a:srgbClr val="333333"/>
                </a:solidFill>
                <a:latin typeface="Consolas"/>
                <a:ea typeface="Consolas"/>
                <a:cs typeface="Consolas"/>
                <a:sym typeface="Consolas"/>
              </a:rPr>
              <a:t> counter.incrementAndGet()</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counterCache.set(newValue)</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  }</a:t>
            </a:r>
            <a:br>
              <a:rPr lang="ru" sz="1100">
                <a:solidFill>
                  <a:srgbClr val="333333"/>
                </a:solidFill>
                <a:latin typeface="Consolas"/>
                <a:ea typeface="Consolas"/>
                <a:cs typeface="Consolas"/>
                <a:sym typeface="Consolas"/>
              </a:rPr>
            </a:br>
            <a:r>
              <a:rPr lang="ru" sz="1100">
                <a:solidFill>
                  <a:srgbClr val="333333"/>
                </a:solidFill>
                <a:latin typeface="Consolas"/>
                <a:ea typeface="Consolas"/>
                <a:cs typeface="Consolas"/>
                <a:sym typeface="Consolas"/>
              </a:rPr>
              <a:t>}</a:t>
            </a:r>
            <a:endParaRPr sz="1100">
              <a:solidFill>
                <a:srgbClr val="333333"/>
              </a:solidFill>
              <a:latin typeface="Consolas"/>
              <a:ea typeface="Consolas"/>
              <a:cs typeface="Consolas"/>
              <a:sym typeface="Consolas"/>
            </a:endParaRPr>
          </a:p>
          <a:p>
            <a:pPr indent="0" lvl="0" marL="0" rtl="0">
              <a:lnSpc>
                <a:spcPct val="110795"/>
              </a:lnSpc>
              <a:spcBef>
                <a:spcPts val="0"/>
              </a:spcBef>
              <a:spcAft>
                <a:spcPts val="0"/>
              </a:spcAft>
              <a:buNone/>
            </a:pPr>
            <a:r>
              <a:t/>
            </a:r>
            <a:endParaRPr sz="1100">
              <a:solidFill>
                <a:srgbClr val="333333"/>
              </a:solidFill>
              <a:latin typeface="Consolas"/>
              <a:ea typeface="Consolas"/>
              <a:cs typeface="Consolas"/>
              <a:sym typeface="Consola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